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31" r:id="rId2"/>
    <p:sldId id="354" r:id="rId3"/>
    <p:sldId id="369" r:id="rId4"/>
    <p:sldId id="318" r:id="rId5"/>
    <p:sldId id="349" r:id="rId6"/>
    <p:sldId id="365" r:id="rId7"/>
    <p:sldId id="337" r:id="rId8"/>
    <p:sldId id="356" r:id="rId9"/>
    <p:sldId id="358" r:id="rId10"/>
    <p:sldId id="357" r:id="rId11"/>
    <p:sldId id="328" r:id="rId12"/>
    <p:sldId id="373"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5D4"/>
    <a:srgbClr val="D7E5F5"/>
    <a:srgbClr val="FFFF99"/>
    <a:srgbClr val="FFFF66"/>
    <a:srgbClr val="FFFF9F"/>
    <a:srgbClr val="FCFC46"/>
    <a:srgbClr val="C9E7A7"/>
    <a:srgbClr val="FFFF00"/>
    <a:srgbClr val="A3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4280" autoAdjust="0"/>
  </p:normalViewPr>
  <p:slideViewPr>
    <p:cSldViewPr snapToGrid="0" snapToObjects="1">
      <p:cViewPr varScale="1">
        <p:scale>
          <a:sx n="69" d="100"/>
          <a:sy n="69" d="100"/>
        </p:scale>
        <p:origin x="140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872" y="23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FAD301-E001-EB41-A69A-A889C350029A}" type="datetimeFigureOut">
              <a:rPr lang="en-US" smtClean="0"/>
              <a:pPr/>
              <a:t>7/28/2017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AA15F6C-454C-EE43-A73A-747B0ECCAF9F}" type="slidenum">
              <a:rPr lang="en-US" smtClean="0"/>
              <a:pPr/>
              <a:t>‹#›</a:t>
            </a:fld>
            <a:endParaRPr lang="en-US"/>
          </a:p>
        </p:txBody>
      </p:sp>
    </p:spTree>
    <p:extLst>
      <p:ext uri="{BB962C8B-B14F-4D97-AF65-F5344CB8AC3E}">
        <p14:creationId xmlns:p14="http://schemas.microsoft.com/office/powerpoint/2010/main" val="71496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A15F6C-454C-EE43-A73A-747B0ECCAF9F}" type="slidenum">
              <a:rPr lang="en-US" smtClean="0"/>
              <a:pPr/>
              <a:t>1</a:t>
            </a:fld>
            <a:endParaRPr lang="en-US"/>
          </a:p>
        </p:txBody>
      </p:sp>
    </p:spTree>
    <p:extLst>
      <p:ext uri="{BB962C8B-B14F-4D97-AF65-F5344CB8AC3E}">
        <p14:creationId xmlns:p14="http://schemas.microsoft.com/office/powerpoint/2010/main" val="196140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dirty="0">
                <a:latin typeface="Times New Roman" panose="02020603050405020304" pitchFamily="18" charset="0"/>
                <a:cs typeface="Times New Roman" panose="02020603050405020304" pitchFamily="18" charset="0"/>
              </a:rPr>
              <a:t>Numbers of Schools and Students: </a:t>
            </a:r>
            <a:r>
              <a:rPr lang="en-US" b="0" dirty="0">
                <a:latin typeface="Times New Roman" panose="02020603050405020304" pitchFamily="18" charset="0"/>
                <a:cs typeface="Times New Roman" panose="02020603050405020304" pitchFamily="18" charset="0"/>
              </a:rPr>
              <a:t>Significantly increased numbers</a:t>
            </a:r>
            <a:r>
              <a:rPr lang="en-US" b="0" baseline="0" dirty="0">
                <a:latin typeface="Times New Roman" panose="02020603050405020304" pitchFamily="18" charset="0"/>
                <a:cs typeface="Times New Roman" panose="02020603050405020304" pitchFamily="18" charset="0"/>
              </a:rPr>
              <a:t> of schools and students in year 2 with likelihood of similar increases in year 3.</a:t>
            </a:r>
            <a:endParaRPr lang="en-US" dirty="0">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Replication Sites: </a:t>
            </a:r>
            <a:r>
              <a:rPr lang="en-US" b="0" dirty="0">
                <a:latin typeface="Times New Roman" panose="02020603050405020304" pitchFamily="18" charset="0"/>
                <a:cs typeface="Times New Roman" panose="02020603050405020304" pitchFamily="18" charset="0"/>
              </a:rPr>
              <a:t>We are partnering with Gay Steward of the West Virginia University physics department to bring this HS-University partnership</a:t>
            </a:r>
            <a:r>
              <a:rPr lang="en-US" b="0" baseline="0" dirty="0">
                <a:latin typeface="Times New Roman" panose="02020603050405020304" pitchFamily="18" charset="0"/>
                <a:cs typeface="Times New Roman" panose="02020603050405020304" pitchFamily="18" charset="0"/>
              </a:rPr>
              <a:t> program to schools in West Virginia. We have two schools with 13 students participating from WV. These schools have provided a HS liaison who meet with the students 2x a week to provide a hands-on laboratory component to the online component.</a:t>
            </a:r>
            <a:endParaRPr lang="en-US" dirty="0"/>
          </a:p>
        </p:txBody>
      </p:sp>
      <p:sp>
        <p:nvSpPr>
          <p:cNvPr id="4" name="Slide Number Placeholder 3"/>
          <p:cNvSpPr>
            <a:spLocks noGrp="1"/>
          </p:cNvSpPr>
          <p:nvPr>
            <p:ph type="sldNum" sz="quarter" idx="10"/>
          </p:nvPr>
        </p:nvSpPr>
        <p:spPr/>
        <p:txBody>
          <a:bodyPr/>
          <a:lstStyle/>
          <a:p>
            <a:fld id="{7AA15F6C-454C-EE43-A73A-747B0ECCAF9F}" type="slidenum">
              <a:rPr lang="en-US" smtClean="0"/>
              <a:pPr/>
              <a:t>10</a:t>
            </a:fld>
            <a:endParaRPr lang="en-US"/>
          </a:p>
        </p:txBody>
      </p:sp>
    </p:spTree>
    <p:extLst>
      <p:ext uri="{BB962C8B-B14F-4D97-AF65-F5344CB8AC3E}">
        <p14:creationId xmlns:p14="http://schemas.microsoft.com/office/powerpoint/2010/main" val="135767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Goals: </a:t>
            </a:r>
            <a:r>
              <a:rPr lang="en-US" dirty="0"/>
              <a:t>Our goals</a:t>
            </a:r>
            <a:r>
              <a:rPr lang="en-US" baseline="0" dirty="0"/>
              <a:t> are</a:t>
            </a:r>
            <a:r>
              <a:rPr lang="en-US" dirty="0"/>
              <a:t> (1) to gather evidence</a:t>
            </a:r>
            <a:r>
              <a:rPr lang="en-US" baseline="0" dirty="0"/>
              <a:t> looking at the efficacy of Project Accelerate to deliver a successful AP Physics 1 experience to students from schools that do not offer AP Physics as part of the school’s program of study, (2) to gather evidence looking at the feasibility of scaling Project Accelerate to a national program, (3) to develop procedures and protocols to facilitate the successful and faithful replication of program delivery by other universities, and (4) to investigate infrastructures, procedures and protocols that would allow Project Accelerate to be sustainable at a cost of no more than $500 on average per participating student.</a:t>
            </a:r>
            <a:endParaRPr lang="en-US" dirty="0"/>
          </a:p>
        </p:txBody>
      </p:sp>
      <p:sp>
        <p:nvSpPr>
          <p:cNvPr id="4" name="Slide Number Placeholder 3"/>
          <p:cNvSpPr>
            <a:spLocks noGrp="1"/>
          </p:cNvSpPr>
          <p:nvPr>
            <p:ph type="sldNum" sz="quarter" idx="10"/>
          </p:nvPr>
        </p:nvSpPr>
        <p:spPr/>
        <p:txBody>
          <a:bodyPr/>
          <a:lstStyle/>
          <a:p>
            <a:fld id="{7AA15F6C-454C-EE43-A73A-747B0ECCAF9F}" type="slidenum">
              <a:rPr lang="en-US" smtClean="0"/>
              <a:pPr/>
              <a:t>11</a:t>
            </a:fld>
            <a:endParaRPr lang="en-US"/>
          </a:p>
        </p:txBody>
      </p:sp>
    </p:spTree>
    <p:extLst>
      <p:ext uri="{BB962C8B-B14F-4D97-AF65-F5344CB8AC3E}">
        <p14:creationId xmlns:p14="http://schemas.microsoft.com/office/powerpoint/2010/main" val="171203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A15F6C-454C-EE43-A73A-747B0ECCAF9F}" type="slidenum">
              <a:rPr lang="en-US" smtClean="0"/>
              <a:pPr/>
              <a:t>12</a:t>
            </a:fld>
            <a:endParaRPr lang="en-US"/>
          </a:p>
        </p:txBody>
      </p:sp>
    </p:spTree>
    <p:extLst>
      <p:ext uri="{BB962C8B-B14F-4D97-AF65-F5344CB8AC3E}">
        <p14:creationId xmlns:p14="http://schemas.microsoft.com/office/powerpoint/2010/main" val="155207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endParaRPr lang="en-US" altLang="en-US" sz="11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AA15F6C-454C-EE43-A73A-747B0ECCAF9F}" type="slidenum">
              <a:rPr lang="en-US" smtClean="0"/>
              <a:pPr/>
              <a:t>2</a:t>
            </a:fld>
            <a:endParaRPr lang="en-US"/>
          </a:p>
        </p:txBody>
      </p:sp>
    </p:spTree>
    <p:extLst>
      <p:ext uri="{BB962C8B-B14F-4D97-AF65-F5344CB8AC3E}">
        <p14:creationId xmlns:p14="http://schemas.microsoft.com/office/powerpoint/2010/main" val="87545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r>
              <a:rPr lang="en-US" altLang="en-US" sz="1100" b="0" dirty="0">
                <a:latin typeface="Times New Roman" panose="02020603050405020304" pitchFamily="18" charset="0"/>
                <a:cs typeface="Times New Roman" panose="02020603050405020304" pitchFamily="18" charset="0"/>
              </a:rPr>
              <a:t>There are</a:t>
            </a:r>
            <a:r>
              <a:rPr lang="en-US" altLang="en-US" sz="1100" b="0" baseline="0" dirty="0">
                <a:latin typeface="Times New Roman" panose="02020603050405020304" pitchFamily="18" charset="0"/>
                <a:cs typeface="Times New Roman" panose="02020603050405020304" pitchFamily="18" charset="0"/>
              </a:rPr>
              <a:t> thousands of schools and tens of thousands of students who do not have access to AP Physics. This is a result of a host of reasons from lack of trained faculty, small numbers of interested students, prohibitive costs especially for low income districts to provide such a course for small numbers of interested students, etc.</a:t>
            </a:r>
          </a:p>
          <a:p>
            <a:pPr defTabSz="465887"/>
            <a:endParaRPr lang="en-US" altLang="en-US" sz="1100" b="0" baseline="0" dirty="0">
              <a:latin typeface="Times New Roman" panose="02020603050405020304" pitchFamily="18" charset="0"/>
              <a:cs typeface="Times New Roman" panose="02020603050405020304" pitchFamily="18" charset="0"/>
            </a:endParaRPr>
          </a:p>
          <a:p>
            <a:pPr defTabSz="465887"/>
            <a:r>
              <a:rPr lang="en-US" altLang="en-US" sz="1100" b="0" baseline="0" dirty="0">
                <a:latin typeface="Times New Roman" panose="02020603050405020304" pitchFamily="18" charset="0"/>
                <a:cs typeface="Times New Roman" panose="02020603050405020304" pitchFamily="18" charset="0"/>
              </a:rPr>
              <a:t>Bottom Line: Such students, lacking opportunity, are hard pressed to compete with their peers at university.</a:t>
            </a:r>
            <a:endParaRPr lang="en-US" altLang="en-US" sz="11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AA15F6C-454C-EE43-A73A-747B0ECCAF9F}" type="slidenum">
              <a:rPr lang="en-US" smtClean="0"/>
              <a:pPr/>
              <a:t>3</a:t>
            </a:fld>
            <a:endParaRPr lang="en-US"/>
          </a:p>
        </p:txBody>
      </p:sp>
    </p:spTree>
    <p:extLst>
      <p:ext uri="{BB962C8B-B14F-4D97-AF65-F5344CB8AC3E}">
        <p14:creationId xmlns:p14="http://schemas.microsoft.com/office/powerpoint/2010/main" val="2591547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BPS provide neither widespread access to AP</a:t>
            </a:r>
            <a:r>
              <a:rPr lang="en-US" baseline="30000" dirty="0"/>
              <a:t>®</a:t>
            </a:r>
            <a:r>
              <a:rPr lang="en-US" dirty="0"/>
              <a:t> Physics, nor the structure required to produce broad academic success.</a:t>
            </a:r>
          </a:p>
          <a:p>
            <a:endParaRPr lang="en-US" dirty="0"/>
          </a:p>
          <a:p>
            <a:r>
              <a:rPr lang="en-US" dirty="0"/>
              <a:t>Students</a:t>
            </a:r>
            <a:r>
              <a:rPr lang="en-US" baseline="0" dirty="0"/>
              <a:t> from u</a:t>
            </a:r>
            <a:r>
              <a:rPr lang="en-US" dirty="0"/>
              <a:t>rban schools, rural poor schools and small suburban schools are all too often not offered the opportunity to participate in this all too </a:t>
            </a:r>
            <a:r>
              <a:rPr lang="en-US" baseline="0" dirty="0"/>
              <a:t>often gate keeper course to engineering, computer science, physics and many medical related fields.</a:t>
            </a:r>
            <a:endParaRPr lang="en-US" dirty="0"/>
          </a:p>
        </p:txBody>
      </p:sp>
      <p:sp>
        <p:nvSpPr>
          <p:cNvPr id="4" name="Slide Number Placeholder 3"/>
          <p:cNvSpPr>
            <a:spLocks noGrp="1"/>
          </p:cNvSpPr>
          <p:nvPr>
            <p:ph type="sldNum" sz="quarter" idx="10"/>
          </p:nvPr>
        </p:nvSpPr>
        <p:spPr/>
        <p:txBody>
          <a:bodyPr/>
          <a:lstStyle/>
          <a:p>
            <a:fld id="{7AA15F6C-454C-EE43-A73A-747B0ECCAF9F}" type="slidenum">
              <a:rPr lang="en-US" smtClean="0"/>
              <a:pPr/>
              <a:t>4</a:t>
            </a:fld>
            <a:endParaRPr lang="en-US"/>
          </a:p>
        </p:txBody>
      </p:sp>
    </p:spTree>
    <p:extLst>
      <p:ext uri="{BB962C8B-B14F-4D97-AF65-F5344CB8AC3E}">
        <p14:creationId xmlns:p14="http://schemas.microsoft.com/office/powerpoint/2010/main" val="74970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latin typeface="Times New Roman" panose="02020603050405020304" pitchFamily="18" charset="0"/>
                <a:cs typeface="Times New Roman" panose="02020603050405020304" pitchFamily="18" charset="0"/>
              </a:rPr>
              <a:t>Program</a:t>
            </a:r>
            <a:r>
              <a:rPr lang="en-US" sz="1100" dirty="0">
                <a:latin typeface="Times New Roman" panose="02020603050405020304" pitchFamily="18" charset="0"/>
                <a:cs typeface="Times New Roman" panose="02020603050405020304" pitchFamily="18" charset="0"/>
              </a:rPr>
              <a:t>: Partnership between high schools that do not offer AP Physics as part of regular program of study,</a:t>
            </a:r>
            <a:r>
              <a:rPr lang="en-US" sz="1100" baseline="0" dirty="0">
                <a:latin typeface="Times New Roman" panose="02020603050405020304" pitchFamily="18" charset="0"/>
                <a:cs typeface="Times New Roman" panose="02020603050405020304" pitchFamily="18" charset="0"/>
              </a:rPr>
              <a:t> university and </a:t>
            </a:r>
            <a:r>
              <a:rPr lang="en-US" sz="1100" baseline="0" dirty="0" err="1">
                <a:latin typeface="Times New Roman" panose="02020603050405020304" pitchFamily="18" charset="0"/>
                <a:cs typeface="Times New Roman" panose="02020603050405020304" pitchFamily="18" charset="0"/>
              </a:rPr>
              <a:t>edX</a:t>
            </a:r>
            <a:r>
              <a:rPr lang="en-US" sz="1100" baseline="0" dirty="0">
                <a:latin typeface="Times New Roman" panose="02020603050405020304" pitchFamily="18" charset="0"/>
                <a:cs typeface="Times New Roman" panose="02020603050405020304" pitchFamily="18" charset="0"/>
              </a:rPr>
              <a:t> online provider. </a:t>
            </a:r>
            <a:r>
              <a:rPr lang="en-US" sz="1100" dirty="0">
                <a:latin typeface="Times New Roman" panose="02020603050405020304" pitchFamily="18" charset="0"/>
                <a:cs typeface="Times New Roman" panose="02020603050405020304" pitchFamily="18" charset="0"/>
              </a:rPr>
              <a:t>No more than</a:t>
            </a:r>
            <a:r>
              <a:rPr lang="en-US" sz="1100" baseline="0" dirty="0">
                <a:latin typeface="Times New Roman" panose="02020603050405020304" pitchFamily="18" charset="0"/>
                <a:cs typeface="Times New Roman" panose="02020603050405020304" pitchFamily="18" charset="0"/>
              </a:rPr>
              <a:t> 9 students are accepted into the program per high school. </a:t>
            </a:r>
            <a:r>
              <a:rPr lang="en-US" sz="1100" dirty="0">
                <a:latin typeface="Times New Roman" panose="02020603050405020304" pitchFamily="18" charset="0"/>
                <a:cs typeface="Times New Roman" panose="02020603050405020304" pitchFamily="18" charset="0"/>
              </a:rPr>
              <a:t>Course blends together the supportive infrastructure of the student’s home school with a private </a:t>
            </a:r>
            <a:r>
              <a:rPr lang="en-US" sz="1100" dirty="0" err="1">
                <a:latin typeface="Times New Roman" panose="02020603050405020304" pitchFamily="18" charset="0"/>
                <a:cs typeface="Times New Roman" panose="02020603050405020304" pitchFamily="18" charset="0"/>
              </a:rPr>
              <a:t>edX</a:t>
            </a:r>
            <a:r>
              <a:rPr lang="en-US" sz="1100" dirty="0">
                <a:latin typeface="Times New Roman" panose="02020603050405020304" pitchFamily="18" charset="0"/>
                <a:cs typeface="Times New Roman" panose="02020603050405020304" pitchFamily="18" charset="0"/>
              </a:rPr>
              <a:t> online course designed specifically with high school students in mind. The online program is short on “video professor” and long on providing engaging instruction</a:t>
            </a:r>
            <a:r>
              <a:rPr lang="en-US" sz="1100" baseline="0" dirty="0">
                <a:latin typeface="Times New Roman" panose="02020603050405020304" pitchFamily="18" charset="0"/>
                <a:cs typeface="Times New Roman" panose="02020603050405020304" pitchFamily="18" charset="0"/>
              </a:rPr>
              <a:t> providing multiple student controlled simulations and direct video laboratory experience in each module. Online as well as the option of hands-on laboratories are introduced through a research question and all components of instruction model “habits of mind” thinking and practices associated with STEM.</a:t>
            </a:r>
          </a:p>
          <a:p>
            <a:pPr algn="l"/>
            <a:endParaRPr lang="en-US" sz="1100" b="1" baseline="0" dirty="0">
              <a:latin typeface="Times New Roman" panose="02020603050405020304" pitchFamily="18" charset="0"/>
              <a:cs typeface="Times New Roman" panose="02020603050405020304" pitchFamily="18" charset="0"/>
            </a:endParaRPr>
          </a:p>
          <a:p>
            <a:pPr algn="l"/>
            <a:r>
              <a:rPr lang="en-US" sz="1100" b="1" baseline="0" dirty="0">
                <a:latin typeface="Times New Roman" panose="02020603050405020304" pitchFamily="18" charset="0"/>
                <a:cs typeface="Times New Roman" panose="02020603050405020304" pitchFamily="18" charset="0"/>
              </a:rPr>
              <a:t>CB Accredited: </a:t>
            </a:r>
            <a:r>
              <a:rPr lang="en-US" sz="1100" dirty="0">
                <a:latin typeface="Times New Roman" panose="02020603050405020304" pitchFamily="18" charset="0"/>
                <a:cs typeface="Times New Roman" panose="02020603050405020304" pitchFamily="18" charset="0"/>
              </a:rPr>
              <a:t>There are two varieties both offer students a</a:t>
            </a:r>
            <a:r>
              <a:rPr lang="en-US" sz="1100" baseline="0" dirty="0">
                <a:latin typeface="Times New Roman" panose="02020603050405020304" pitchFamily="18" charset="0"/>
                <a:cs typeface="Times New Roman" panose="02020603050405020304" pitchFamily="18" charset="0"/>
              </a:rPr>
              <a:t> good opportunity to achieve a 3 or better on the CB AP Physics 1 test. A CB Accredited Course requiring hands-on laboratory and a non- accredited AP Physics 1 Prep. course. Students who are within commuting distance to the university campus participate in a once-a-week 2.5 hour laboratory session facilitated by trained undergraduate physics majors (undergraduate TAs) under the supervision of the university liaison. Each laboratory begins with a research question. Students develop a draft report responding to the research question and then a final report including the research question, response to research question and most cogent data and analysis in support of claim about research question. University liaison keeps portfolio of draft reports and students keep portfolio of final reports.</a:t>
            </a:r>
            <a:endParaRPr lang="en-US" sz="1100" dirty="0">
              <a:latin typeface="Times New Roman" panose="02020603050405020304" pitchFamily="18" charset="0"/>
              <a:cs typeface="Times New Roman" panose="02020603050405020304" pitchFamily="18" charset="0"/>
            </a:endParaRPr>
          </a:p>
          <a:p>
            <a:pPr algn="l"/>
            <a:endParaRPr lang="en-US" sz="1100" dirty="0">
              <a:latin typeface="Times New Roman" panose="02020603050405020304" pitchFamily="18" charset="0"/>
              <a:cs typeface="Times New Roman" panose="02020603050405020304" pitchFamily="18" charset="0"/>
            </a:endParaRPr>
          </a:p>
          <a:p>
            <a:pPr algn="l"/>
            <a:r>
              <a:rPr lang="en-US" sz="1100" b="1" dirty="0">
                <a:latin typeface="Times New Roman" panose="02020603050405020304" pitchFamily="18" charset="0"/>
                <a:cs typeface="Times New Roman" panose="02020603050405020304" pitchFamily="18" charset="0"/>
              </a:rPr>
              <a:t>Community of Learners - Online</a:t>
            </a:r>
            <a:r>
              <a:rPr lang="en-US" sz="1100" dirty="0">
                <a:latin typeface="Times New Roman" panose="02020603050405020304" pitchFamily="18" charset="0"/>
                <a:cs typeface="Times New Roman" panose="02020603050405020304" pitchFamily="18" charset="0"/>
              </a:rPr>
              <a:t>: The online program includes a built-in online forum where students engage in discourse, pose questions and provide help to other students who form this community of physics learners. The forum is monitored by the university liaison and the undergraduate Teaching Assistants.</a:t>
            </a:r>
          </a:p>
          <a:p>
            <a:endParaRPr lang="en-US" dirty="0"/>
          </a:p>
        </p:txBody>
      </p:sp>
      <p:sp>
        <p:nvSpPr>
          <p:cNvPr id="4" name="Slide Number Placeholder 3"/>
          <p:cNvSpPr>
            <a:spLocks noGrp="1"/>
          </p:cNvSpPr>
          <p:nvPr>
            <p:ph type="sldNum" sz="quarter" idx="10"/>
          </p:nvPr>
        </p:nvSpPr>
        <p:spPr/>
        <p:txBody>
          <a:bodyPr/>
          <a:lstStyle/>
          <a:p>
            <a:fld id="{7AA15F6C-454C-EE43-A73A-747B0ECCAF9F}" type="slidenum">
              <a:rPr lang="en-US" smtClean="0"/>
              <a:pPr/>
              <a:t>5</a:t>
            </a:fld>
            <a:endParaRPr lang="en-US"/>
          </a:p>
        </p:txBody>
      </p:sp>
    </p:spTree>
    <p:extLst>
      <p:ext uri="{BB962C8B-B14F-4D97-AF65-F5344CB8AC3E}">
        <p14:creationId xmlns:p14="http://schemas.microsoft.com/office/powerpoint/2010/main" val="354364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latin typeface="Times New Roman" panose="02020603050405020304" pitchFamily="18" charset="0"/>
                <a:cs typeface="Times New Roman" panose="02020603050405020304" pitchFamily="18" charset="0"/>
              </a:rPr>
              <a:t>Online Component</a:t>
            </a:r>
            <a:r>
              <a:rPr lang="en-US" sz="1100" dirty="0">
                <a:latin typeface="Times New Roman" panose="02020603050405020304" pitchFamily="18" charset="0"/>
                <a:cs typeface="Times New Roman" panose="02020603050405020304" pitchFamily="18" charset="0"/>
              </a:rPr>
              <a:t>: Interactive and engaging authored specifically to work seamlessly with a typical high school schedule. There are 28 graded virtual laboratories, 28 graded HW assignments, 24 graded quizzes and 8 graded, proctored and timed simulated AP style tests. The virtual laboratories as well as instructional explorations are taken woven throughout the course and come from Direct Measurement Video by </a:t>
            </a:r>
            <a:r>
              <a:rPr lang="en-US" sz="1100" dirty="0"/>
              <a:t>Peter </a:t>
            </a:r>
            <a:r>
              <a:rPr lang="en-US" sz="1100" dirty="0" err="1"/>
              <a:t>Bohacek</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PhETs</a:t>
            </a:r>
            <a:r>
              <a:rPr lang="en-US" sz="1100" dirty="0">
                <a:latin typeface="Times New Roman" panose="02020603050405020304" pitchFamily="18" charset="0"/>
                <a:cs typeface="Times New Roman" panose="02020603050405020304" pitchFamily="18" charset="0"/>
              </a:rPr>
              <a:t> from University of Colorado and interactive simulations by Andrew Duffy co-author of Project Accelerate.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baseline="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baseline="0" dirty="0">
                <a:latin typeface="Times New Roman" panose="02020603050405020304" pitchFamily="18" charset="0"/>
                <a:cs typeface="Times New Roman" panose="02020603050405020304" pitchFamily="18" charset="0"/>
              </a:rPr>
              <a:t>HS Partnership: </a:t>
            </a:r>
            <a:r>
              <a:rPr lang="en-US" sz="1100" b="0" baseline="0" dirty="0">
                <a:latin typeface="Times New Roman" panose="02020603050405020304" pitchFamily="18" charset="0"/>
                <a:cs typeface="Times New Roman" panose="02020603050405020304" pitchFamily="18" charset="0"/>
              </a:rPr>
              <a:t>As important is the role played by the HS partner. The HS appoints a professional staff member to serve as “HS liaison.” The liaison facilitates communication between the school, students and the project team. The HS vets and assigns participating students in school time like any other major course, includes the course in the student’s transcript and report card. The facilitator is the chief encourager and nagger keeping students on task and on schedule.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baseline="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baseline="0" dirty="0">
                <a:latin typeface="Times New Roman" panose="02020603050405020304" pitchFamily="18" charset="0"/>
                <a:cs typeface="Times New Roman" panose="02020603050405020304" pitchFamily="18" charset="0"/>
              </a:rPr>
              <a:t>University Partner: </a:t>
            </a:r>
            <a:r>
              <a:rPr lang="en-US" sz="1100" b="0" baseline="0" dirty="0">
                <a:latin typeface="Times New Roman" panose="02020603050405020304" pitchFamily="18" charset="0"/>
                <a:cs typeface="Times New Roman" panose="02020603050405020304" pitchFamily="18" charset="0"/>
              </a:rPr>
              <a:t>The Project team appoints a University liaison who among other things communicates regularly with the HS liaison concerning student progress, student midterm reports and student end of term grades. The University liaison monitors the course online forum and where applicable supervises undergraduate teacher assistants who facilitate the on-campus hands-on laboratory component of the courses.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0" baseline="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baseline="0" dirty="0">
                <a:latin typeface="Times New Roman" panose="02020603050405020304" pitchFamily="18" charset="0"/>
                <a:cs typeface="Times New Roman" panose="02020603050405020304" pitchFamily="18" charset="0"/>
              </a:rPr>
              <a:t>Optional Hands-on Component: </a:t>
            </a:r>
            <a:r>
              <a:rPr lang="en-US" sz="1100" b="0" baseline="0" dirty="0">
                <a:latin typeface="Times New Roman" panose="02020603050405020304" pitchFamily="18" charset="0"/>
                <a:cs typeface="Times New Roman" panose="02020603050405020304" pitchFamily="18" charset="0"/>
              </a:rPr>
              <a:t>All students within commuting distance of the BU campus participate in a 2 and ½ hour small group weekly laboratory and recitation session. We encourage and wherever possible support schools providing a HS site hands-on laboratory component to complement the online instruction tools.</a:t>
            </a:r>
            <a:endParaRPr lang="en-US" sz="1100" b="1" baseline="0" dirty="0">
              <a:latin typeface="Times New Roman" panose="02020603050405020304" pitchFamily="18" charset="0"/>
              <a:cs typeface="Times New Roman" panose="02020603050405020304" pitchFamily="18" charset="0"/>
            </a:endParaRPr>
          </a:p>
          <a:p>
            <a:pPr algn="l"/>
            <a:endParaRPr lang="en-US" sz="1100" b="1" baseline="0" dirty="0">
              <a:latin typeface="Times New Roman" panose="02020603050405020304" pitchFamily="18" charset="0"/>
              <a:cs typeface="Times New Roman" panose="02020603050405020304" pitchFamily="18" charset="0"/>
            </a:endParaRPr>
          </a:p>
          <a:p>
            <a:pPr algn="l"/>
            <a:r>
              <a:rPr lang="en-US" sz="1100" b="1" baseline="0" dirty="0">
                <a:latin typeface="Times New Roman" panose="02020603050405020304" pitchFamily="18" charset="0"/>
                <a:cs typeface="Times New Roman" panose="02020603050405020304" pitchFamily="18" charset="0"/>
              </a:rPr>
              <a:t>CB Accredited: </a:t>
            </a:r>
            <a:r>
              <a:rPr lang="en-US" sz="1100" dirty="0">
                <a:latin typeface="Times New Roman" panose="02020603050405020304" pitchFamily="18" charset="0"/>
                <a:cs typeface="Times New Roman" panose="02020603050405020304" pitchFamily="18" charset="0"/>
              </a:rPr>
              <a:t>There are two varieties both offer students a</a:t>
            </a:r>
            <a:r>
              <a:rPr lang="en-US" sz="1100" baseline="0" dirty="0">
                <a:latin typeface="Times New Roman" panose="02020603050405020304" pitchFamily="18" charset="0"/>
                <a:cs typeface="Times New Roman" panose="02020603050405020304" pitchFamily="18" charset="0"/>
              </a:rPr>
              <a:t> good opportunity to achieve a 3 or better on the CB AP Physics 1 test. A CB Accredited Course requiring hands-on laboratory and a non- accredited AP Physics 1 Prep. course. Students who are within commuting distance to the university campus participate in a once-a-week 2.5 hour laboratory session facilitated by trained undergraduate physics majors (undergraduate TAs) under the supervision of the university liaison. Each laboratory begins with a research question. Students develop a draft report responding to the research question and then a final report including the research question, response to research question and most cogent data and analysis in support of claim about research question. University liaison keeps portfolio of draft reports and students keep portfolio of final reports.</a:t>
            </a:r>
            <a:endParaRPr lang="en-US" dirty="0"/>
          </a:p>
        </p:txBody>
      </p:sp>
      <p:sp>
        <p:nvSpPr>
          <p:cNvPr id="4" name="Slide Number Placeholder 3"/>
          <p:cNvSpPr>
            <a:spLocks noGrp="1"/>
          </p:cNvSpPr>
          <p:nvPr>
            <p:ph type="sldNum" sz="quarter" idx="10"/>
          </p:nvPr>
        </p:nvSpPr>
        <p:spPr/>
        <p:txBody>
          <a:bodyPr/>
          <a:lstStyle/>
          <a:p>
            <a:fld id="{7AA15F6C-454C-EE43-A73A-747B0ECCAF9F}" type="slidenum">
              <a:rPr lang="en-US" smtClean="0"/>
              <a:pPr/>
              <a:t>6</a:t>
            </a:fld>
            <a:endParaRPr lang="en-US"/>
          </a:p>
        </p:txBody>
      </p:sp>
    </p:spTree>
    <p:extLst>
      <p:ext uri="{BB962C8B-B14F-4D97-AF65-F5344CB8AC3E}">
        <p14:creationId xmlns:p14="http://schemas.microsoft.com/office/powerpoint/2010/main" val="122823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Times New Roman" panose="02020603050405020304" pitchFamily="18" charset="0"/>
                <a:cs typeface="Times New Roman" panose="02020603050405020304" pitchFamily="18" charset="0"/>
              </a:rPr>
              <a:t>Effectiveness of the Program: </a:t>
            </a:r>
            <a:r>
              <a:rPr lang="en-US" dirty="0">
                <a:latin typeface="Times New Roman" panose="02020603050405020304" pitchFamily="18" charset="0"/>
                <a:cs typeface="Times New Roman" panose="02020603050405020304" pitchFamily="18" charset="0"/>
              </a:rPr>
              <a:t>We are looking at the efficacy of the model. We explore student outcomes in terms of AP® exam performance, standardized content (FMCE), course performance, standardized</a:t>
            </a:r>
            <a:r>
              <a:rPr lang="en-US"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attitudinal (EBAPS) measures, course completion, attendance</a:t>
            </a:r>
            <a:r>
              <a:rPr lang="en-US" baseline="0" dirty="0">
                <a:latin typeface="Times New Roman" panose="02020603050405020304" pitchFamily="18" charset="0"/>
                <a:cs typeface="Times New Roman" panose="02020603050405020304" pitchFamily="18" charset="0"/>
              </a:rPr>
              <a:t> at laboratory sessions, </a:t>
            </a:r>
            <a:r>
              <a:rPr lang="en-US" dirty="0">
                <a:latin typeface="Times New Roman" panose="02020603050405020304" pitchFamily="18" charset="0"/>
                <a:cs typeface="Times New Roman" panose="02020603050405020304" pitchFamily="18" charset="0"/>
              </a:rPr>
              <a:t>survey responses and longitudinal college acceptance, STEM course performance, and retention.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Scalability: </a:t>
            </a:r>
            <a:r>
              <a:rPr lang="en-US" dirty="0">
                <a:latin typeface="Times New Roman" panose="02020603050405020304" pitchFamily="18" charset="0"/>
                <a:cs typeface="Times New Roman" panose="02020603050405020304" pitchFamily="18" charset="0"/>
              </a:rPr>
              <a:t>We additionally explore the structure of the blended model and university to school partnership both in the local pilot program, and in terms of whether it can be replicated at other sites around the country. </a:t>
            </a:r>
            <a:endParaRPr lang="en-US" dirty="0"/>
          </a:p>
        </p:txBody>
      </p:sp>
      <p:sp>
        <p:nvSpPr>
          <p:cNvPr id="4" name="Slide Number Placeholder 3"/>
          <p:cNvSpPr>
            <a:spLocks noGrp="1"/>
          </p:cNvSpPr>
          <p:nvPr>
            <p:ph type="sldNum" sz="quarter" idx="10"/>
          </p:nvPr>
        </p:nvSpPr>
        <p:spPr/>
        <p:txBody>
          <a:bodyPr/>
          <a:lstStyle/>
          <a:p>
            <a:fld id="{7AA15F6C-454C-EE43-A73A-747B0ECCAF9F}" type="slidenum">
              <a:rPr lang="en-US" smtClean="0"/>
              <a:pPr/>
              <a:t>7</a:t>
            </a:fld>
            <a:endParaRPr lang="en-US"/>
          </a:p>
        </p:txBody>
      </p:sp>
    </p:spTree>
    <p:extLst>
      <p:ext uri="{BB962C8B-B14F-4D97-AF65-F5344CB8AC3E}">
        <p14:creationId xmlns:p14="http://schemas.microsoft.com/office/powerpoint/2010/main" val="86211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!00% </a:t>
            </a:r>
            <a:r>
              <a:rPr lang="en-US" sz="1200" kern="1200" dirty="0">
                <a:solidFill>
                  <a:schemeClr val="tx1"/>
                </a:solidFill>
                <a:effectLst/>
                <a:latin typeface="+mn-lt"/>
                <a:ea typeface="+mn-ea"/>
                <a:cs typeface="+mn-cs"/>
              </a:rPr>
              <a:t>of students participating</a:t>
            </a:r>
            <a:r>
              <a:rPr lang="en-US" sz="1200" kern="1200" baseline="0" dirty="0">
                <a:solidFill>
                  <a:schemeClr val="tx1"/>
                </a:solidFill>
                <a:effectLst/>
                <a:latin typeface="+mn-lt"/>
                <a:ea typeface="+mn-ea"/>
                <a:cs typeface="+mn-cs"/>
              </a:rPr>
              <a:t> in Project Accelerate take </a:t>
            </a:r>
            <a:r>
              <a:rPr lang="en-US" sz="1200" kern="1200" baseline="0">
                <a:solidFill>
                  <a:schemeClr val="tx1"/>
                </a:solidFill>
                <a:effectLst/>
                <a:latin typeface="+mn-lt"/>
                <a:ea typeface="+mn-ea"/>
                <a:cs typeface="+mn-cs"/>
              </a:rPr>
              <a:t>the College Board </a:t>
            </a:r>
            <a:r>
              <a:rPr lang="en-US" sz="1200" kern="1200" baseline="0" dirty="0">
                <a:solidFill>
                  <a:schemeClr val="tx1"/>
                </a:solidFill>
                <a:effectLst/>
                <a:latin typeface="+mn-lt"/>
                <a:ea typeface="+mn-ea"/>
                <a:cs typeface="+mn-cs"/>
              </a:rPr>
              <a:t>AP </a:t>
            </a:r>
            <a:r>
              <a:rPr lang="en-US" sz="1200" kern="1200" baseline="0">
                <a:solidFill>
                  <a:schemeClr val="tx1"/>
                </a:solidFill>
                <a:effectLst/>
                <a:latin typeface="+mn-lt"/>
                <a:ea typeface="+mn-ea"/>
                <a:cs typeface="+mn-cs"/>
              </a:rPr>
              <a:t>Physics test in May.</a:t>
            </a:r>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Our Boston Public School (BPS) participants </a:t>
            </a:r>
            <a:r>
              <a:rPr lang="en-US" sz="1200" b="1" kern="1200" dirty="0">
                <a:solidFill>
                  <a:schemeClr val="tx1"/>
                </a:solidFill>
                <a:effectLst/>
                <a:latin typeface="+mn-lt"/>
                <a:ea typeface="+mn-ea"/>
                <a:cs typeface="+mn-cs"/>
              </a:rPr>
              <a:t>did as well </a:t>
            </a:r>
            <a:r>
              <a:rPr lang="en-US" sz="1200" kern="1200" dirty="0">
                <a:solidFill>
                  <a:schemeClr val="tx1"/>
                </a:solidFill>
                <a:effectLst/>
                <a:latin typeface="+mn-lt"/>
                <a:ea typeface="+mn-ea"/>
                <a:cs typeface="+mn-cs"/>
              </a:rPr>
              <a:t>as BPS students attending schools offering a traditional AP Physics 1 classes.</a:t>
            </a:r>
          </a:p>
          <a:p>
            <a:pPr lvl="0"/>
            <a:r>
              <a:rPr lang="en-US" sz="1200" kern="1200" dirty="0">
                <a:solidFill>
                  <a:schemeClr val="tx1"/>
                </a:solidFill>
                <a:effectLst/>
                <a:latin typeface="+mn-lt"/>
                <a:ea typeface="+mn-ea"/>
                <a:cs typeface="+mn-cs"/>
              </a:rPr>
              <a:t>Other participants </a:t>
            </a:r>
            <a:r>
              <a:rPr lang="en-US" sz="1200" b="1" kern="1200" dirty="0">
                <a:solidFill>
                  <a:schemeClr val="tx1"/>
                </a:solidFill>
                <a:effectLst/>
                <a:latin typeface="+mn-lt"/>
                <a:ea typeface="+mn-ea"/>
                <a:cs typeface="+mn-cs"/>
              </a:rPr>
              <a:t>outperformed</a:t>
            </a:r>
            <a:r>
              <a:rPr lang="en-US" sz="1200" kern="1200" dirty="0">
                <a:solidFill>
                  <a:schemeClr val="tx1"/>
                </a:solidFill>
                <a:effectLst/>
                <a:latin typeface="+mn-lt"/>
                <a:ea typeface="+mn-ea"/>
                <a:cs typeface="+mn-cs"/>
              </a:rPr>
              <a:t> the aggregate peer group of Massachusetts schools offering traditional AP Physics 1 classes.</a:t>
            </a:r>
          </a:p>
          <a:p>
            <a:endParaRPr lang="en-US" dirty="0"/>
          </a:p>
        </p:txBody>
      </p:sp>
      <p:sp>
        <p:nvSpPr>
          <p:cNvPr id="4" name="Slide Number Placeholder 3"/>
          <p:cNvSpPr>
            <a:spLocks noGrp="1"/>
          </p:cNvSpPr>
          <p:nvPr>
            <p:ph type="sldNum" sz="quarter" idx="10"/>
          </p:nvPr>
        </p:nvSpPr>
        <p:spPr/>
        <p:txBody>
          <a:bodyPr/>
          <a:lstStyle/>
          <a:p>
            <a:fld id="{7AA15F6C-454C-EE43-A73A-747B0ECCAF9F}" type="slidenum">
              <a:rPr lang="en-US" smtClean="0"/>
              <a:pPr/>
              <a:t>8</a:t>
            </a:fld>
            <a:endParaRPr lang="en-US"/>
          </a:p>
        </p:txBody>
      </p:sp>
    </p:spTree>
    <p:extLst>
      <p:ext uri="{BB962C8B-B14F-4D97-AF65-F5344CB8AC3E}">
        <p14:creationId xmlns:p14="http://schemas.microsoft.com/office/powerpoint/2010/main" val="139849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r>
              <a:rPr lang="en-US" b="1" dirty="0">
                <a:latin typeface="Times New Roman" panose="02020603050405020304" pitchFamily="18" charset="0"/>
                <a:cs typeface="Times New Roman" panose="02020603050405020304" pitchFamily="18" charset="0"/>
              </a:rPr>
              <a:t>Student Performance</a:t>
            </a:r>
            <a:r>
              <a:rPr lang="en-US" dirty="0">
                <a:latin typeface="Times New Roman" panose="02020603050405020304" pitchFamily="18" charset="0"/>
                <a:cs typeface="Times New Roman" panose="02020603050405020304" pitchFamily="18" charset="0"/>
              </a:rPr>
              <a:t>: The pre/posttest paired fractional gain on the Force Motion Concept Evaluation (FMCE) was .53. The </a:t>
            </a:r>
            <a:r>
              <a:rPr lang="en-US" dirty="0" err="1">
                <a:latin typeface="Times New Roman" panose="02020603050405020304" pitchFamily="18" charset="0"/>
                <a:cs typeface="Times New Roman" panose="02020603050405020304" pitchFamily="18" charset="0"/>
              </a:rPr>
              <a:t>ave.</a:t>
            </a:r>
            <a:r>
              <a:rPr lang="en-US" dirty="0">
                <a:latin typeface="Times New Roman" panose="02020603050405020304" pitchFamily="18" charset="0"/>
                <a:cs typeface="Times New Roman" panose="02020603050405020304" pitchFamily="18" charset="0"/>
              </a:rPr>
              <a:t> GPA for the 21 completers was 3.1 out of 4.0. </a:t>
            </a:r>
          </a:p>
          <a:p>
            <a:pPr defTabSz="465887"/>
            <a:endParaRPr lang="en-US" dirty="0">
              <a:latin typeface="Times New Roman" panose="02020603050405020304" pitchFamily="18" charset="0"/>
              <a:cs typeface="Times New Roman" panose="02020603050405020304" pitchFamily="18" charset="0"/>
            </a:endParaRPr>
          </a:p>
          <a:p>
            <a:pPr defTabSz="465887"/>
            <a:r>
              <a:rPr lang="en-US" b="1" dirty="0">
                <a:latin typeface="Times New Roman" panose="02020603050405020304" pitchFamily="18" charset="0"/>
                <a:cs typeface="Times New Roman" panose="02020603050405020304" pitchFamily="18" charset="0"/>
              </a:rPr>
              <a:t>Retention: </a:t>
            </a:r>
            <a:r>
              <a:rPr lang="en-US" dirty="0">
                <a:latin typeface="Times New Roman" panose="02020603050405020304" pitchFamily="18" charset="0"/>
                <a:cs typeface="Times New Roman" panose="02020603050405020304" pitchFamily="18" charset="0"/>
              </a:rPr>
              <a:t>Twenty-one of the initial 24 students completed the course resulting in an 88% retention rate.  </a:t>
            </a:r>
          </a:p>
          <a:p>
            <a:pPr defTabSz="465887"/>
            <a:endParaRPr lang="en-US" dirty="0">
              <a:latin typeface="Times New Roman" panose="02020603050405020304" pitchFamily="18" charset="0"/>
              <a:cs typeface="Times New Roman" panose="02020603050405020304" pitchFamily="18" charset="0"/>
            </a:endParaRPr>
          </a:p>
          <a:p>
            <a:pPr marL="0" marR="0" lvl="0" indent="0" algn="l" defTabSz="465887"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Attendance: </a:t>
            </a:r>
            <a:r>
              <a:rPr lang="en-US" dirty="0">
                <a:latin typeface="Times New Roman" panose="02020603050405020304" pitchFamily="18" charset="0"/>
                <a:cs typeface="Times New Roman" panose="02020603050405020304" pitchFamily="18" charset="0"/>
              </a:rPr>
              <a:t>BPS students attended a weekly 2+ hour recitation block from 4PM to 6:30PM on the BU campus. The attendance rate at these sessions for the full year was 90%. </a:t>
            </a:r>
          </a:p>
          <a:p>
            <a:endParaRPr lang="en-US" dirty="0"/>
          </a:p>
          <a:p>
            <a:pPr defTabSz="465887"/>
            <a:r>
              <a:rPr lang="en-US" b="1" dirty="0">
                <a:latin typeface="Times New Roman" panose="02020603050405020304" pitchFamily="18" charset="0"/>
                <a:cs typeface="Times New Roman" panose="02020603050405020304" pitchFamily="18" charset="0"/>
              </a:rPr>
              <a:t>Interest in STEM: </a:t>
            </a:r>
            <a:r>
              <a:rPr lang="en-US" dirty="0">
                <a:latin typeface="Times New Roman" panose="02020603050405020304" pitchFamily="18" charset="0"/>
                <a:cs typeface="Times New Roman" panose="02020603050405020304" pitchFamily="18" charset="0"/>
              </a:rPr>
              <a:t>Eight of our 14 BPS completers applied to summer STEM programs. Of these 8, seventy-five percent indicated in our post-course survey that Project Accelerate was “very important” or “somewhat important” in their decision to apply to a summer STEM program. Fifty-two percent of all participating students indicated that they were either “much more likely” or “somewhat more likely” to pursue a STEM program in college as a result of participating in this</a:t>
            </a:r>
            <a:r>
              <a:rPr lang="en-US" baseline="0" dirty="0">
                <a:latin typeface="Times New Roman" panose="02020603050405020304" pitchFamily="18" charset="0"/>
                <a:cs typeface="Times New Roman" panose="02020603050405020304" pitchFamily="18" charset="0"/>
              </a:rPr>
              <a:t> program. T</a:t>
            </a:r>
            <a:r>
              <a:rPr lang="en-US" dirty="0">
                <a:latin typeface="Times New Roman" panose="02020603050405020304" pitchFamily="18" charset="0"/>
                <a:cs typeface="Times New Roman" panose="02020603050405020304" pitchFamily="18" charset="0"/>
              </a:rPr>
              <a:t>he remaining 48% of students indicated “no impact on their decision.”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AA15F6C-454C-EE43-A73A-747B0ECCAF9F}" type="slidenum">
              <a:rPr lang="en-US" smtClean="0"/>
              <a:pPr/>
              <a:t>9</a:t>
            </a:fld>
            <a:endParaRPr lang="en-US"/>
          </a:p>
        </p:txBody>
      </p:sp>
    </p:spTree>
    <p:extLst>
      <p:ext uri="{BB962C8B-B14F-4D97-AF65-F5344CB8AC3E}">
        <p14:creationId xmlns:p14="http://schemas.microsoft.com/office/powerpoint/2010/main" val="359845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B9143D-3078-C74F-AA23-706131310175}" type="datetimeFigureOut">
              <a:rPr lang="en-US" smtClean="0"/>
              <a:pPr/>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B9143D-3078-C74F-AA23-706131310175}" type="datetimeFigureOut">
              <a:rPr lang="en-US" smtClean="0"/>
              <a:pPr/>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B9143D-3078-C74F-AA23-706131310175}" type="datetimeFigureOut">
              <a:rPr lang="en-US" smtClean="0"/>
              <a:pPr/>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B9143D-3078-C74F-AA23-706131310175}" type="datetimeFigureOut">
              <a:rPr lang="en-US" smtClean="0"/>
              <a:pPr/>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B9143D-3078-C74F-AA23-706131310175}" type="datetimeFigureOut">
              <a:rPr lang="en-US" smtClean="0"/>
              <a:pPr/>
              <a:t>7/28/2017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B9143D-3078-C74F-AA23-706131310175}" type="datetimeFigureOut">
              <a:rPr lang="en-US" smtClean="0"/>
              <a:pPr/>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B9143D-3078-C74F-AA23-706131310175}" type="datetimeFigureOut">
              <a:rPr lang="en-US" smtClean="0"/>
              <a:pPr/>
              <a:t>7/28/2017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B9143D-3078-C74F-AA23-706131310175}" type="datetimeFigureOut">
              <a:rPr lang="en-US" smtClean="0"/>
              <a:pPr/>
              <a:t>7/28/2017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9143D-3078-C74F-AA23-706131310175}" type="datetimeFigureOut">
              <a:rPr lang="en-US" smtClean="0"/>
              <a:pPr/>
              <a:t>7/28/2017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B9143D-3078-C74F-AA23-706131310175}" type="datetimeFigureOut">
              <a:rPr lang="en-US" smtClean="0"/>
              <a:pPr/>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B9143D-3078-C74F-AA23-706131310175}" type="datetimeFigureOut">
              <a:rPr lang="en-US" smtClean="0"/>
              <a:pPr/>
              <a:t>7/28/2017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1186C-689A-F94C-91DC-AF3938DC4E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9143D-3078-C74F-AA23-706131310175}" type="datetimeFigureOut">
              <a:rPr lang="en-US" smtClean="0"/>
              <a:pPr/>
              <a:t>7/28/2017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1186C-689A-F94C-91DC-AF3938DC4EE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mailto:aduffy@bu.edu" TargetMode="External"/><Relationship Id="rId3" Type="http://schemas.openxmlformats.org/officeDocument/2006/relationships/image" Target="../media/image1.png"/><Relationship Id="rId7" Type="http://schemas.openxmlformats.org/officeDocument/2006/relationships/hyperlink" Target="mailto:greenma@bu.edu"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695158" y="5118844"/>
            <a:ext cx="184666" cy="369332"/>
          </a:xfrm>
          <a:prstGeom prst="rect">
            <a:avLst/>
          </a:prstGeom>
          <a:noFill/>
        </p:spPr>
        <p:txBody>
          <a:bodyPr wrap="none" rtlCol="0">
            <a:spAutoFit/>
          </a:bodyPr>
          <a:lstStyle/>
          <a:p>
            <a:endParaRPr lang="en-US" dirty="0"/>
          </a:p>
        </p:txBody>
      </p:sp>
      <p:grpSp>
        <p:nvGrpSpPr>
          <p:cNvPr id="6" name="Group 5">
            <a:extLst>
              <a:ext uri="{FF2B5EF4-FFF2-40B4-BE49-F238E27FC236}">
                <a16:creationId xmlns:a16="http://schemas.microsoft.com/office/drawing/2014/main" id="{5A447922-975C-44B4-8C8A-6049C0CF9E20}"/>
              </a:ext>
            </a:extLst>
          </p:cNvPr>
          <p:cNvGrpSpPr/>
          <p:nvPr/>
        </p:nvGrpSpPr>
        <p:grpSpPr>
          <a:xfrm>
            <a:off x="165386" y="141871"/>
            <a:ext cx="8812354" cy="6591922"/>
            <a:chOff x="165386" y="141871"/>
            <a:chExt cx="8812354" cy="6591922"/>
          </a:xfrm>
        </p:grpSpPr>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8" name="TextBox 7"/>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3" name="Picture 2"/>
            <p:cNvPicPr>
              <a:picLocks noChangeAspect="1"/>
            </p:cNvPicPr>
            <p:nvPr/>
          </p:nvPicPr>
          <p:blipFill>
            <a:blip r:embed="rId4"/>
            <a:stretch>
              <a:fillRect/>
            </a:stretch>
          </p:blipFill>
          <p:spPr>
            <a:xfrm>
              <a:off x="738647" y="6202245"/>
              <a:ext cx="3175738" cy="507181"/>
            </a:xfrm>
            <a:prstGeom prst="rect">
              <a:avLst/>
            </a:prstGeom>
          </p:spPr>
        </p:pic>
        <p:pic>
          <p:nvPicPr>
            <p:cNvPr id="5" name="Picture 4">
              <a:extLst>
                <a:ext uri="{FF2B5EF4-FFF2-40B4-BE49-F238E27FC236}">
                  <a16:creationId xmlns:a16="http://schemas.microsoft.com/office/drawing/2014/main" id="{4AEFF8C6-6788-4B0F-866E-54D6C0B97DED}"/>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0" name="Group 9">
              <a:extLst>
                <a:ext uri="{FF2B5EF4-FFF2-40B4-BE49-F238E27FC236}">
                  <a16:creationId xmlns:a16="http://schemas.microsoft.com/office/drawing/2014/main" id="{C3AB2F46-5F28-4343-96D5-756CE68EC303}"/>
                </a:ext>
              </a:extLst>
            </p:cNvPr>
            <p:cNvGrpSpPr/>
            <p:nvPr/>
          </p:nvGrpSpPr>
          <p:grpSpPr>
            <a:xfrm>
              <a:off x="165386" y="141871"/>
              <a:ext cx="8812354" cy="1141073"/>
              <a:chOff x="0" y="38100"/>
              <a:chExt cx="6191250" cy="718490"/>
            </a:xfrm>
          </p:grpSpPr>
          <p:pic>
            <p:nvPicPr>
              <p:cNvPr id="11" name="image1.jpeg">
                <a:extLst>
                  <a:ext uri="{FF2B5EF4-FFF2-40B4-BE49-F238E27FC236}">
                    <a16:creationId xmlns:a16="http://schemas.microsoft.com/office/drawing/2014/main" id="{31A06B14-7F7C-4C6A-9EE0-60E480A093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12" name="Rectangle 11">
                <a:extLst>
                  <a:ext uri="{FF2B5EF4-FFF2-40B4-BE49-F238E27FC236}">
                    <a16:creationId xmlns:a16="http://schemas.microsoft.com/office/drawing/2014/main" id="{51427D1F-8B84-4F59-8FC9-9307AFC6C1D9}"/>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a:extLst>
                  <a:ext uri="{FF2B5EF4-FFF2-40B4-BE49-F238E27FC236}">
                    <a16:creationId xmlns:a16="http://schemas.microsoft.com/office/drawing/2014/main" id="{734F3C0D-7698-4946-A3FE-C0B091CAC709}"/>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16" name="Text Box 12">
                <a:extLst>
                  <a:ext uri="{FF2B5EF4-FFF2-40B4-BE49-F238E27FC236}">
                    <a16:creationId xmlns:a16="http://schemas.microsoft.com/office/drawing/2014/main" id="{59C26E60-32C8-4CF8-93C1-473656C3A524}"/>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05F5FB96-6460-4D60-8C6C-A8DA17A07867}"/>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9" name="TextBox 8"/>
          <p:cNvSpPr txBox="1"/>
          <p:nvPr/>
        </p:nvSpPr>
        <p:spPr>
          <a:xfrm>
            <a:off x="810345" y="2113678"/>
            <a:ext cx="7470301" cy="3877985"/>
          </a:xfrm>
          <a:prstGeom prst="rect">
            <a:avLst/>
          </a:prstGeom>
          <a:noFill/>
        </p:spPr>
        <p:txBody>
          <a:bodyPr wrap="square" rtlCol="0">
            <a:spAutoFit/>
          </a:bodyPr>
          <a:lstStyle/>
          <a:p>
            <a:pPr algn="ctr"/>
            <a:r>
              <a:rPr lang="en-US" sz="3200" dirty="0">
                <a:latin typeface="Times New Roman"/>
                <a:cs typeface="Times New Roman"/>
              </a:rPr>
              <a:t>Bringing AP</a:t>
            </a:r>
            <a:r>
              <a:rPr lang="en-US" sz="3600" dirty="0"/>
              <a:t>®</a:t>
            </a:r>
            <a:r>
              <a:rPr lang="en-US" sz="3200" dirty="0">
                <a:latin typeface="Times New Roman"/>
                <a:cs typeface="Times New Roman"/>
              </a:rPr>
              <a:t> Physics to Underserved Student Populations</a:t>
            </a:r>
            <a:endParaRPr lang="en-US" sz="3200" dirty="0">
              <a:solidFill>
                <a:srgbClr val="C00000"/>
              </a:solidFill>
              <a:latin typeface="Times New Roman"/>
              <a:cs typeface="Times New Roman"/>
            </a:endParaRPr>
          </a:p>
          <a:p>
            <a:pPr algn="ctr"/>
            <a:endParaRPr lang="en-US" dirty="0">
              <a:latin typeface="Times New Roman"/>
              <a:cs typeface="Times New Roman"/>
            </a:endParaRPr>
          </a:p>
          <a:p>
            <a:pPr algn="ctr"/>
            <a:r>
              <a:rPr lang="en-US" sz="2000" b="1" dirty="0">
                <a:latin typeface="Times New Roman"/>
                <a:cs typeface="Times New Roman"/>
              </a:rPr>
              <a:t>Project Team</a:t>
            </a:r>
            <a:r>
              <a:rPr lang="en-US" sz="2000" dirty="0">
                <a:latin typeface="Times New Roman"/>
                <a:cs typeface="Times New Roman"/>
              </a:rPr>
              <a:t> </a:t>
            </a:r>
          </a:p>
          <a:p>
            <a:pPr algn="ctr"/>
            <a:r>
              <a:rPr lang="en-US" sz="2000" dirty="0">
                <a:latin typeface="Times New Roman"/>
                <a:cs typeface="Times New Roman"/>
              </a:rPr>
              <a:t>Mark D. Greenman, Research Fellow Physics Department</a:t>
            </a:r>
          </a:p>
          <a:p>
            <a:pPr algn="ctr"/>
            <a:r>
              <a:rPr lang="en-US" sz="2000" dirty="0">
                <a:latin typeface="Times New Roman"/>
                <a:cs typeface="Times New Roman"/>
              </a:rPr>
              <a:t>Andrew Duffy, Master Lecturer Physics Department</a:t>
            </a:r>
          </a:p>
          <a:p>
            <a:pPr algn="ctr"/>
            <a:r>
              <a:rPr lang="en-US" sz="2000" dirty="0">
                <a:latin typeface="Times New Roman"/>
                <a:cs typeface="Times New Roman"/>
              </a:rPr>
              <a:t>Digital Learning Group</a:t>
            </a:r>
          </a:p>
          <a:p>
            <a:pPr algn="ctr"/>
            <a:endParaRPr lang="en-US" sz="2000" dirty="0">
              <a:latin typeface="Times New Roman"/>
              <a:cs typeface="Times New Roman"/>
            </a:endParaRPr>
          </a:p>
          <a:p>
            <a:pPr algn="ctr"/>
            <a:r>
              <a:rPr lang="en-US" sz="2000" dirty="0">
                <a:latin typeface="Times New Roman"/>
                <a:cs typeface="Times New Roman"/>
              </a:rPr>
              <a:t>Boston University</a:t>
            </a:r>
          </a:p>
          <a:p>
            <a:pPr algn="ctr"/>
            <a:r>
              <a:rPr lang="en-US" sz="2000" dirty="0">
                <a:latin typeface="Times New Roman"/>
                <a:cs typeface="Times New Roman"/>
              </a:rPr>
              <a:t>Mark D. Greenman - Project Director</a:t>
            </a:r>
          </a:p>
          <a:p>
            <a:pPr algn="ctr"/>
            <a:r>
              <a:rPr lang="en-US" sz="2000" dirty="0">
                <a:latin typeface="Times New Roman"/>
                <a:cs typeface="Times New Roman"/>
              </a:rPr>
              <a:t>greenman@bu.edu</a:t>
            </a:r>
          </a:p>
        </p:txBody>
      </p:sp>
    </p:spTree>
    <p:extLst>
      <p:ext uri="{BB962C8B-B14F-4D97-AF65-F5344CB8AC3E}">
        <p14:creationId xmlns:p14="http://schemas.microsoft.com/office/powerpoint/2010/main" val="61360295"/>
      </p:ext>
    </p:extLst>
  </p:cSld>
  <p:clrMapOvr>
    <a:masterClrMapping/>
  </p:clrMapOvr>
  <mc:AlternateContent xmlns:mc="http://schemas.openxmlformats.org/markup-compatibility/2006" xmlns:p14="http://schemas.microsoft.com/office/powerpoint/2010/main">
    <mc:Choice Requires="p14">
      <p:transition spd="slow" p14:dur="2000" advTm="21527"/>
    </mc:Choice>
    <mc:Fallback xmlns="">
      <p:transition spd="slow" advTm="215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20171795"/>
              </p:ext>
            </p:extLst>
          </p:nvPr>
        </p:nvGraphicFramePr>
        <p:xfrm>
          <a:off x="660438" y="2667181"/>
          <a:ext cx="7749275" cy="2433320"/>
        </p:xfrm>
        <a:graphic>
          <a:graphicData uri="http://schemas.openxmlformats.org/drawingml/2006/table">
            <a:tbl>
              <a:tblPr firstRow="1" bandRow="1">
                <a:tableStyleId>{5C22544A-7EE6-4342-B048-85BDC9FD1C3A}</a:tableStyleId>
              </a:tblPr>
              <a:tblGrid>
                <a:gridCol w="2047703">
                  <a:extLst>
                    <a:ext uri="{9D8B030D-6E8A-4147-A177-3AD203B41FA5}">
                      <a16:colId xmlns:a16="http://schemas.microsoft.com/office/drawing/2014/main" val="2482481455"/>
                    </a:ext>
                  </a:extLst>
                </a:gridCol>
                <a:gridCol w="969818">
                  <a:extLst>
                    <a:ext uri="{9D8B030D-6E8A-4147-A177-3AD203B41FA5}">
                      <a16:colId xmlns:a16="http://schemas.microsoft.com/office/drawing/2014/main" val="3515595003"/>
                    </a:ext>
                  </a:extLst>
                </a:gridCol>
                <a:gridCol w="903514">
                  <a:extLst>
                    <a:ext uri="{9D8B030D-6E8A-4147-A177-3AD203B41FA5}">
                      <a16:colId xmlns:a16="http://schemas.microsoft.com/office/drawing/2014/main" val="1513173520"/>
                    </a:ext>
                  </a:extLst>
                </a:gridCol>
                <a:gridCol w="952995">
                  <a:extLst>
                    <a:ext uri="{9D8B030D-6E8A-4147-A177-3AD203B41FA5}">
                      <a16:colId xmlns:a16="http://schemas.microsoft.com/office/drawing/2014/main" val="629554497"/>
                    </a:ext>
                  </a:extLst>
                </a:gridCol>
                <a:gridCol w="969818">
                  <a:extLst>
                    <a:ext uri="{9D8B030D-6E8A-4147-A177-3AD203B41FA5}">
                      <a16:colId xmlns:a16="http://schemas.microsoft.com/office/drawing/2014/main" val="3295299047"/>
                    </a:ext>
                  </a:extLst>
                </a:gridCol>
                <a:gridCol w="928255">
                  <a:extLst>
                    <a:ext uri="{9D8B030D-6E8A-4147-A177-3AD203B41FA5}">
                      <a16:colId xmlns:a16="http://schemas.microsoft.com/office/drawing/2014/main" val="1892087082"/>
                    </a:ext>
                  </a:extLst>
                </a:gridCol>
                <a:gridCol w="977172">
                  <a:extLst>
                    <a:ext uri="{9D8B030D-6E8A-4147-A177-3AD203B41FA5}">
                      <a16:colId xmlns:a16="http://schemas.microsoft.com/office/drawing/2014/main" val="3460125456"/>
                    </a:ext>
                  </a:extLst>
                </a:gridCol>
              </a:tblGrid>
              <a:tr h="370840">
                <a:tc rowSpan="2">
                  <a:txBody>
                    <a:bodyPr/>
                    <a:lstStyle/>
                    <a:p>
                      <a:r>
                        <a:rPr lang="en-US" sz="1600" dirty="0">
                          <a:solidFill>
                            <a:schemeClr val="tx1"/>
                          </a:solidFill>
                          <a:latin typeface="Times New Roman" panose="02020603050405020304" pitchFamily="18" charset="0"/>
                          <a:cs typeface="Times New Roman" panose="02020603050405020304" pitchFamily="18" charset="0"/>
                        </a:rPr>
                        <a:t>School</a:t>
                      </a:r>
                      <a:r>
                        <a:rPr lang="en-US" sz="1600" baseline="0" dirty="0">
                          <a:solidFill>
                            <a:schemeClr val="tx1"/>
                          </a:solidFill>
                          <a:latin typeface="Times New Roman" panose="02020603050405020304" pitchFamily="18" charset="0"/>
                          <a:cs typeface="Times New Roman" panose="02020603050405020304" pitchFamily="18" charset="0"/>
                        </a:rPr>
                        <a:t> Designation</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Year 1: 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5D4"/>
                    </a:solidFill>
                  </a:tcPr>
                </a:tc>
                <a:tc hMerge="1">
                  <a:txBody>
                    <a:bodyPr/>
                    <a:lstStyle/>
                    <a:p>
                      <a:endParaRPr lang="en-US" dirty="0"/>
                    </a:p>
                  </a:txBody>
                  <a:tcPr>
                    <a:solidFill>
                      <a:schemeClr val="accent2">
                        <a:lumMod val="40000"/>
                        <a:lumOff val="60000"/>
                      </a:schemeClr>
                    </a:solidFill>
                  </a:tcPr>
                </a:tc>
                <a:tc gridSpan="2">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Year 2: 2016-17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5F5"/>
                    </a:solidFill>
                  </a:tcPr>
                </a:tc>
                <a:tc hMerge="1">
                  <a:txBody>
                    <a:bodyPr/>
                    <a:lstStyle/>
                    <a:p>
                      <a:endParaRPr lang="en-US" dirty="0"/>
                    </a:p>
                  </a:txBody>
                  <a:tcPr>
                    <a:solidFill>
                      <a:schemeClr val="tx2">
                        <a:lumMod val="40000"/>
                        <a:lumOff val="60000"/>
                      </a:schemeClr>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aseline="30000" dirty="0">
                          <a:solidFill>
                            <a:schemeClr val="tx1"/>
                          </a:solidFill>
                          <a:latin typeface="Times New Roman" panose="02020603050405020304" pitchFamily="18" charset="0"/>
                          <a:cs typeface="Times New Roman" panose="02020603050405020304" pitchFamily="18" charset="0"/>
                        </a:rPr>
                        <a:t>(2)</a:t>
                      </a:r>
                      <a:r>
                        <a:rPr lang="en-US" sz="1800" dirty="0">
                          <a:solidFill>
                            <a:schemeClr val="tx1"/>
                          </a:solidFill>
                          <a:latin typeface="Times New Roman" panose="02020603050405020304" pitchFamily="18" charset="0"/>
                          <a:cs typeface="Times New Roman" panose="02020603050405020304" pitchFamily="18" charset="0"/>
                        </a:rPr>
                        <a:t>Year 3: 2017-18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5F5"/>
                    </a:solidFill>
                  </a:tcPr>
                </a:tc>
                <a:tc hMerge="1">
                  <a:txBody>
                    <a:bodyPr/>
                    <a:lstStyle/>
                    <a:p>
                      <a:pPr algn="ctr"/>
                      <a:endParaRPr lang="en-US" sz="1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5F5"/>
                    </a:solidFill>
                  </a:tcPr>
                </a:tc>
                <a:extLst>
                  <a:ext uri="{0D108BD9-81ED-4DB2-BD59-A6C34878D82A}">
                    <a16:rowId xmlns:a16="http://schemas.microsoft.com/office/drawing/2014/main" val="3375784370"/>
                  </a:ext>
                </a:extLst>
              </a:tr>
              <a:tr h="295210">
                <a:tc vMerge="1">
                  <a:txBody>
                    <a:bodyPr/>
                    <a:lstStyle/>
                    <a:p>
                      <a:endParaRPr lang="en-US" dirty="0"/>
                    </a:p>
                  </a:txBody>
                  <a:tcPr>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No. of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5D4"/>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No. of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D5D4"/>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No. of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5F5"/>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No. of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5F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No. of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5F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Times New Roman" panose="02020603050405020304" pitchFamily="18" charset="0"/>
                          <a:cs typeface="Times New Roman" panose="02020603050405020304" pitchFamily="18" charset="0"/>
                        </a:rPr>
                        <a:t>No. of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5F5"/>
                    </a:solidFill>
                  </a:tcPr>
                </a:tc>
                <a:extLst>
                  <a:ext uri="{0D108BD9-81ED-4DB2-BD59-A6C34878D82A}">
                    <a16:rowId xmlns:a16="http://schemas.microsoft.com/office/drawing/2014/main" val="1186162395"/>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Boston Public Schools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5291954"/>
                  </a:ext>
                </a:extLst>
              </a:tr>
              <a:tr h="370840">
                <a:tc>
                  <a:txBody>
                    <a:bodyPr/>
                    <a:lstStyle/>
                    <a:p>
                      <a:r>
                        <a:rPr lang="en-US" sz="1600" dirty="0">
                          <a:solidFill>
                            <a:schemeClr val="tx1"/>
                          </a:solidFill>
                          <a:latin typeface="Times New Roman" panose="02020603050405020304" pitchFamily="18" charset="0"/>
                          <a:cs typeface="Times New Roman" panose="02020603050405020304" pitchFamily="18" charset="0"/>
                        </a:rPr>
                        <a:t>Other: 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840938"/>
                  </a:ext>
                </a:extLst>
              </a:tr>
              <a:tr h="370840">
                <a:tc>
                  <a:txBody>
                    <a:bodyPr/>
                    <a:lstStyle/>
                    <a:p>
                      <a:r>
                        <a:rPr lang="en-US" sz="1600" baseline="30000" dirty="0">
                          <a:solidFill>
                            <a:schemeClr val="tx1"/>
                          </a:solidFill>
                          <a:latin typeface="Times New Roman" panose="02020603050405020304" pitchFamily="18" charset="0"/>
                          <a:cs typeface="Times New Roman" panose="02020603050405020304" pitchFamily="18" charset="0"/>
                        </a:rPr>
                        <a:t>(1)</a:t>
                      </a:r>
                      <a:r>
                        <a:rPr lang="en-US" sz="1600" dirty="0">
                          <a:solidFill>
                            <a:schemeClr val="tx1"/>
                          </a:solidFill>
                          <a:latin typeface="Times New Roman" panose="02020603050405020304" pitchFamily="18" charset="0"/>
                          <a:cs typeface="Times New Roman" panose="02020603050405020304" pitchFamily="18" charset="0"/>
                        </a:rPr>
                        <a:t>Other: Replication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aseline="0" dirty="0">
                          <a:solidFill>
                            <a:schemeClr val="tx1"/>
                          </a:solidFill>
                          <a:latin typeface="Times New Roman" panose="02020603050405020304" pitchFamily="18" charset="0"/>
                          <a:cs typeface="Times New Roman" panose="02020603050405020304" pitchFamily="18" charset="0"/>
                        </a:rPr>
                        <a:t>5</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solidFill>
                            <a:schemeClr val="tx1"/>
                          </a:solidFill>
                          <a:latin typeface="Times New Roman" panose="02020603050405020304" pitchFamily="18" charset="0"/>
                          <a:cs typeface="Times New Roman" panose="02020603050405020304" pitchFamily="18"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8681936"/>
                  </a:ext>
                </a:extLst>
              </a:tr>
              <a:tr h="370840">
                <a:tc>
                  <a:txBody>
                    <a:bodyPr/>
                    <a:lstStyle/>
                    <a:p>
                      <a:pPr algn="r"/>
                      <a:r>
                        <a:rPr lang="en-US" sz="1600" b="1" dirty="0">
                          <a:solidFill>
                            <a:schemeClr val="tx1"/>
                          </a:solidFill>
                          <a:latin typeface="Times New Roman" panose="02020603050405020304" pitchFamily="18" charset="0"/>
                          <a:cs typeface="Times New Roman" panose="02020603050405020304" pitchFamily="18" charset="0"/>
                        </a:rPr>
                        <a:t>Totals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69714787"/>
                  </a:ext>
                </a:extLst>
              </a:tr>
            </a:tbl>
          </a:graphicData>
        </a:graphic>
      </p:graphicFrame>
      <p:sp>
        <p:nvSpPr>
          <p:cNvPr id="6" name="TextBox 5"/>
          <p:cNvSpPr txBox="1"/>
          <p:nvPr/>
        </p:nvSpPr>
        <p:spPr>
          <a:xfrm>
            <a:off x="570811" y="5207258"/>
            <a:ext cx="8028793" cy="738664"/>
          </a:xfrm>
          <a:prstGeom prst="rect">
            <a:avLst/>
          </a:prstGeom>
          <a:noFill/>
        </p:spPr>
        <p:txBody>
          <a:bodyPr wrap="square" rtlCol="0">
            <a:spAutoFit/>
          </a:bodyPr>
          <a:lstStyle/>
          <a:p>
            <a:pPr marL="342900" indent="-342900">
              <a:buAutoNum type="arabicParenBoth"/>
            </a:pPr>
            <a:r>
              <a:rPr lang="en-US" sz="1400" b="1" dirty="0">
                <a:latin typeface="Times New Roman" panose="02020603050405020304" pitchFamily="18" charset="0"/>
                <a:cs typeface="Times New Roman" panose="02020603050405020304" pitchFamily="18" charset="0"/>
              </a:rPr>
              <a:t>Replication Site:</a:t>
            </a:r>
            <a:r>
              <a:rPr lang="en-US" sz="1400" dirty="0">
                <a:latin typeface="Times New Roman" panose="02020603050405020304" pitchFamily="18" charset="0"/>
                <a:cs typeface="Times New Roman" panose="02020603050405020304" pitchFamily="18" charset="0"/>
              </a:rPr>
              <a:t> West Virginia University (WVU) physics department (Gay Stewart) is our our first replication site.</a:t>
            </a:r>
          </a:p>
          <a:p>
            <a:pPr marL="342900" indent="-342900">
              <a:buAutoNum type="arabicParenBoth"/>
            </a:pPr>
            <a:r>
              <a:rPr lang="en-US" sz="1400" b="1" dirty="0">
                <a:latin typeface="Times New Roman" panose="02020603050405020304" pitchFamily="18" charset="0"/>
                <a:cs typeface="Times New Roman" panose="02020603050405020304" pitchFamily="18" charset="0"/>
              </a:rPr>
              <a:t>Year 3:</a:t>
            </a:r>
            <a:r>
              <a:rPr lang="en-US" sz="1400" dirty="0">
                <a:latin typeface="Times New Roman" panose="02020603050405020304" pitchFamily="18" charset="0"/>
                <a:cs typeface="Times New Roman" panose="02020603050405020304" pitchFamily="18" charset="0"/>
              </a:rPr>
              <a:t> These are target numbers for 2017-18.</a:t>
            </a:r>
          </a:p>
        </p:txBody>
      </p:sp>
      <p:grpSp>
        <p:nvGrpSpPr>
          <p:cNvPr id="10" name="Group 9">
            <a:extLst>
              <a:ext uri="{FF2B5EF4-FFF2-40B4-BE49-F238E27FC236}">
                <a16:creationId xmlns:a16="http://schemas.microsoft.com/office/drawing/2014/main" id="{D951A762-FA24-427B-9BDC-1C1D922A54A2}"/>
              </a:ext>
            </a:extLst>
          </p:cNvPr>
          <p:cNvGrpSpPr/>
          <p:nvPr/>
        </p:nvGrpSpPr>
        <p:grpSpPr>
          <a:xfrm>
            <a:off x="165386" y="141871"/>
            <a:ext cx="8812354" cy="6591922"/>
            <a:chOff x="165386" y="141871"/>
            <a:chExt cx="8812354" cy="6591922"/>
          </a:xfrm>
        </p:grpSpPr>
        <p:pic>
          <p:nvPicPr>
            <p:cNvPr id="12" name="Picture 11">
              <a:extLst>
                <a:ext uri="{FF2B5EF4-FFF2-40B4-BE49-F238E27FC236}">
                  <a16:creationId xmlns:a16="http://schemas.microsoft.com/office/drawing/2014/main" id="{C74119C3-CE7F-4ECB-9514-C8DD65235A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13" name="TextBox 12">
              <a:extLst>
                <a:ext uri="{FF2B5EF4-FFF2-40B4-BE49-F238E27FC236}">
                  <a16:creationId xmlns:a16="http://schemas.microsoft.com/office/drawing/2014/main" id="{F80AB69C-3D8B-41DD-A151-61588B1105D2}"/>
                </a:ext>
              </a:extLst>
            </p:cNvPr>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15" name="Picture 14">
              <a:extLst>
                <a:ext uri="{FF2B5EF4-FFF2-40B4-BE49-F238E27FC236}">
                  <a16:creationId xmlns:a16="http://schemas.microsoft.com/office/drawing/2014/main" id="{2F37E79E-30CF-42A5-A4E3-DACFEAC3BFD1}"/>
                </a:ext>
              </a:extLst>
            </p:cNvPr>
            <p:cNvPicPr>
              <a:picLocks noChangeAspect="1"/>
            </p:cNvPicPr>
            <p:nvPr/>
          </p:nvPicPr>
          <p:blipFill>
            <a:blip r:embed="rId4"/>
            <a:stretch>
              <a:fillRect/>
            </a:stretch>
          </p:blipFill>
          <p:spPr>
            <a:xfrm>
              <a:off x="738647" y="6202245"/>
              <a:ext cx="3175738" cy="507181"/>
            </a:xfrm>
            <a:prstGeom prst="rect">
              <a:avLst/>
            </a:prstGeom>
          </p:spPr>
        </p:pic>
        <p:pic>
          <p:nvPicPr>
            <p:cNvPr id="16" name="Picture 15">
              <a:extLst>
                <a:ext uri="{FF2B5EF4-FFF2-40B4-BE49-F238E27FC236}">
                  <a16:creationId xmlns:a16="http://schemas.microsoft.com/office/drawing/2014/main" id="{054123DF-F5C1-4810-8B5F-799B1369BF6B}"/>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7" name="Group 16">
              <a:extLst>
                <a:ext uri="{FF2B5EF4-FFF2-40B4-BE49-F238E27FC236}">
                  <a16:creationId xmlns:a16="http://schemas.microsoft.com/office/drawing/2014/main" id="{BF684E1A-6720-4B18-8323-B40D9E9331FD}"/>
                </a:ext>
              </a:extLst>
            </p:cNvPr>
            <p:cNvGrpSpPr/>
            <p:nvPr/>
          </p:nvGrpSpPr>
          <p:grpSpPr>
            <a:xfrm>
              <a:off x="165386" y="141871"/>
              <a:ext cx="8812354" cy="1141073"/>
              <a:chOff x="0" y="38100"/>
              <a:chExt cx="6191250" cy="718490"/>
            </a:xfrm>
          </p:grpSpPr>
          <p:pic>
            <p:nvPicPr>
              <p:cNvPr id="19" name="image1.jpeg">
                <a:extLst>
                  <a:ext uri="{FF2B5EF4-FFF2-40B4-BE49-F238E27FC236}">
                    <a16:creationId xmlns:a16="http://schemas.microsoft.com/office/drawing/2014/main" id="{F7E98B86-534B-4007-BC83-A40541D11C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20" name="Rectangle 19">
                <a:extLst>
                  <a:ext uri="{FF2B5EF4-FFF2-40B4-BE49-F238E27FC236}">
                    <a16:creationId xmlns:a16="http://schemas.microsoft.com/office/drawing/2014/main" id="{BDBEDFFA-41AB-4DCA-9F9D-4CC188C3E5F5}"/>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11">
                <a:extLst>
                  <a:ext uri="{FF2B5EF4-FFF2-40B4-BE49-F238E27FC236}">
                    <a16:creationId xmlns:a16="http://schemas.microsoft.com/office/drawing/2014/main" id="{629937CB-CC11-458B-9173-81DE015E074F}"/>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22" name="Text Box 12">
                <a:extLst>
                  <a:ext uri="{FF2B5EF4-FFF2-40B4-BE49-F238E27FC236}">
                    <a16:creationId xmlns:a16="http://schemas.microsoft.com/office/drawing/2014/main" id="{43C579CF-93DA-4A9A-BA55-8D0522C11AF0}"/>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5D446EE-4F0D-4D7C-AD75-104EF1A61E5D}"/>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4" name="TextBox 23">
            <a:extLst>
              <a:ext uri="{FF2B5EF4-FFF2-40B4-BE49-F238E27FC236}">
                <a16:creationId xmlns:a16="http://schemas.microsoft.com/office/drawing/2014/main" id="{3092B8CA-8FB0-4540-9C81-C843314A6BA2}"/>
              </a:ext>
            </a:extLst>
          </p:cNvPr>
          <p:cNvSpPr txBox="1"/>
          <p:nvPr/>
        </p:nvSpPr>
        <p:spPr>
          <a:xfrm>
            <a:off x="461328" y="1990966"/>
            <a:ext cx="8236584" cy="584775"/>
          </a:xfrm>
          <a:prstGeom prst="rect">
            <a:avLst/>
          </a:prstGeom>
          <a:noFill/>
        </p:spPr>
        <p:txBody>
          <a:bodyPr wrap="square" rtlCol="0">
            <a:spAutoFit/>
          </a:bodyPr>
          <a:lstStyle/>
          <a:p>
            <a:pPr algn="ctr"/>
            <a:r>
              <a:rPr lang="en-US" sz="3200" dirty="0">
                <a:latin typeface="Times New Roman"/>
                <a:cs typeface="Times New Roman"/>
              </a:rPr>
              <a:t>V. Scaling Up and Replication Sites</a:t>
            </a:r>
            <a:endParaRPr lang="en-US" sz="3200" dirty="0">
              <a:solidFill>
                <a:srgbClr val="C00000"/>
              </a:solidFill>
              <a:latin typeface="Times New Roman"/>
              <a:cs typeface="Times New Roman"/>
            </a:endParaRPr>
          </a:p>
        </p:txBody>
      </p:sp>
    </p:spTree>
    <p:extLst>
      <p:ext uri="{BB962C8B-B14F-4D97-AF65-F5344CB8AC3E}">
        <p14:creationId xmlns:p14="http://schemas.microsoft.com/office/powerpoint/2010/main" val="1898985087"/>
      </p:ext>
    </p:extLst>
  </p:cSld>
  <p:clrMapOvr>
    <a:masterClrMapping/>
  </p:clrMapOvr>
  <mc:AlternateContent xmlns:mc="http://schemas.openxmlformats.org/markup-compatibility/2006" xmlns:p14="http://schemas.microsoft.com/office/powerpoint/2010/main">
    <mc:Choice Requires="p14">
      <p:transition spd="slow" p14:dur="2000" advTm="38193"/>
    </mc:Choice>
    <mc:Fallback xmlns="">
      <p:transition spd="slow" advTm="3819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695158" y="5118844"/>
            <a:ext cx="184666" cy="369332"/>
          </a:xfrm>
          <a:prstGeom prst="rect">
            <a:avLst/>
          </a:prstGeom>
          <a:noFill/>
        </p:spPr>
        <p:txBody>
          <a:bodyPr wrap="none" rtlCol="0">
            <a:spAutoFit/>
          </a:bodyPr>
          <a:lstStyle/>
          <a:p>
            <a:endParaRPr lang="en-US" dirty="0"/>
          </a:p>
        </p:txBody>
      </p:sp>
      <p:sp>
        <p:nvSpPr>
          <p:cNvPr id="18" name="TextBox 17"/>
          <p:cNvSpPr txBox="1"/>
          <p:nvPr/>
        </p:nvSpPr>
        <p:spPr>
          <a:xfrm>
            <a:off x="646782" y="2831900"/>
            <a:ext cx="7849561" cy="2862322"/>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Vision for Program</a:t>
            </a:r>
            <a:r>
              <a:rPr lang="en-US" sz="2000" dirty="0">
                <a:latin typeface="Times New Roman" panose="02020603050405020304" pitchFamily="18" charset="0"/>
                <a:cs typeface="Times New Roman" panose="02020603050405020304" pitchFamily="18" charset="0"/>
              </a:rPr>
              <a:t>: Project Accelerate offers a potential solution to a significant national and international problem of too few underserved young people having access to high quality physics education, resulting in these students being ill prepared to enter STEM careers and STEM programs in college. </a:t>
            </a: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Project Accelerate is a scalable model of STEM success, replicable at sites across the country and world, and therefore setting up for success thousands of motivated but underserved students every year.</a:t>
            </a:r>
          </a:p>
        </p:txBody>
      </p:sp>
      <p:grpSp>
        <p:nvGrpSpPr>
          <p:cNvPr id="9" name="Group 8">
            <a:extLst>
              <a:ext uri="{FF2B5EF4-FFF2-40B4-BE49-F238E27FC236}">
                <a16:creationId xmlns:a16="http://schemas.microsoft.com/office/drawing/2014/main" id="{41F556A9-0D60-46C5-A818-E877056746B8}"/>
              </a:ext>
            </a:extLst>
          </p:cNvPr>
          <p:cNvGrpSpPr/>
          <p:nvPr/>
        </p:nvGrpSpPr>
        <p:grpSpPr>
          <a:xfrm>
            <a:off x="165386" y="141871"/>
            <a:ext cx="8812354" cy="6591922"/>
            <a:chOff x="165386" y="141871"/>
            <a:chExt cx="8812354" cy="6591922"/>
          </a:xfrm>
        </p:grpSpPr>
        <p:pic>
          <p:nvPicPr>
            <p:cNvPr id="10" name="Picture 9">
              <a:extLst>
                <a:ext uri="{FF2B5EF4-FFF2-40B4-BE49-F238E27FC236}">
                  <a16:creationId xmlns:a16="http://schemas.microsoft.com/office/drawing/2014/main" id="{39F6AB0E-FC54-4E38-95F2-41A1E88F45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11" name="TextBox 10">
              <a:extLst>
                <a:ext uri="{FF2B5EF4-FFF2-40B4-BE49-F238E27FC236}">
                  <a16:creationId xmlns:a16="http://schemas.microsoft.com/office/drawing/2014/main" id="{B556D7D4-19B5-40AB-9B82-6474E6FFEFFE}"/>
                </a:ext>
              </a:extLst>
            </p:cNvPr>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12" name="Picture 11">
              <a:extLst>
                <a:ext uri="{FF2B5EF4-FFF2-40B4-BE49-F238E27FC236}">
                  <a16:creationId xmlns:a16="http://schemas.microsoft.com/office/drawing/2014/main" id="{8DE80951-21E5-4606-AA31-1867FC401FFB}"/>
                </a:ext>
              </a:extLst>
            </p:cNvPr>
            <p:cNvPicPr>
              <a:picLocks noChangeAspect="1"/>
            </p:cNvPicPr>
            <p:nvPr/>
          </p:nvPicPr>
          <p:blipFill>
            <a:blip r:embed="rId4"/>
            <a:stretch>
              <a:fillRect/>
            </a:stretch>
          </p:blipFill>
          <p:spPr>
            <a:xfrm>
              <a:off x="738647" y="6202245"/>
              <a:ext cx="3175738" cy="507181"/>
            </a:xfrm>
            <a:prstGeom prst="rect">
              <a:avLst/>
            </a:prstGeom>
          </p:spPr>
        </p:pic>
        <p:pic>
          <p:nvPicPr>
            <p:cNvPr id="15" name="Picture 14">
              <a:extLst>
                <a:ext uri="{FF2B5EF4-FFF2-40B4-BE49-F238E27FC236}">
                  <a16:creationId xmlns:a16="http://schemas.microsoft.com/office/drawing/2014/main" id="{851F72C7-C54F-4DF0-B25B-86BE739E73E0}"/>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6" name="Group 15">
              <a:extLst>
                <a:ext uri="{FF2B5EF4-FFF2-40B4-BE49-F238E27FC236}">
                  <a16:creationId xmlns:a16="http://schemas.microsoft.com/office/drawing/2014/main" id="{CAFC7DAF-B3F5-4B5D-A21F-44A16B33EA4E}"/>
                </a:ext>
              </a:extLst>
            </p:cNvPr>
            <p:cNvGrpSpPr/>
            <p:nvPr/>
          </p:nvGrpSpPr>
          <p:grpSpPr>
            <a:xfrm>
              <a:off x="165386" y="141871"/>
              <a:ext cx="8812354" cy="1141073"/>
              <a:chOff x="0" y="38100"/>
              <a:chExt cx="6191250" cy="718490"/>
            </a:xfrm>
          </p:grpSpPr>
          <p:pic>
            <p:nvPicPr>
              <p:cNvPr id="17" name="image1.jpeg">
                <a:extLst>
                  <a:ext uri="{FF2B5EF4-FFF2-40B4-BE49-F238E27FC236}">
                    <a16:creationId xmlns:a16="http://schemas.microsoft.com/office/drawing/2014/main" id="{F5BBE327-7A38-42BD-BE66-AA2AEB11E5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19" name="Rectangle 18">
                <a:extLst>
                  <a:ext uri="{FF2B5EF4-FFF2-40B4-BE49-F238E27FC236}">
                    <a16:creationId xmlns:a16="http://schemas.microsoft.com/office/drawing/2014/main" id="{343F4C45-A03D-426A-B239-465B9D6A5FC9}"/>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1">
                <a:extLst>
                  <a:ext uri="{FF2B5EF4-FFF2-40B4-BE49-F238E27FC236}">
                    <a16:creationId xmlns:a16="http://schemas.microsoft.com/office/drawing/2014/main" id="{33207B52-CA68-4715-A9BD-C681398EF7CE}"/>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21" name="Text Box 12">
                <a:extLst>
                  <a:ext uri="{FF2B5EF4-FFF2-40B4-BE49-F238E27FC236}">
                    <a16:creationId xmlns:a16="http://schemas.microsoft.com/office/drawing/2014/main" id="{0ABBEF7E-7BE5-4A10-A3FD-F1FA64AF5EF6}"/>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4FE98A1F-D5E5-454A-96BA-E984877ED79A}"/>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3" name="TextBox 22">
            <a:extLst>
              <a:ext uri="{FF2B5EF4-FFF2-40B4-BE49-F238E27FC236}">
                <a16:creationId xmlns:a16="http://schemas.microsoft.com/office/drawing/2014/main" id="{A1768696-EE0A-4EA8-876F-1D62828565FA}"/>
              </a:ext>
            </a:extLst>
          </p:cNvPr>
          <p:cNvSpPr txBox="1"/>
          <p:nvPr/>
        </p:nvSpPr>
        <p:spPr>
          <a:xfrm>
            <a:off x="461328" y="1990966"/>
            <a:ext cx="8236584" cy="584775"/>
          </a:xfrm>
          <a:prstGeom prst="rect">
            <a:avLst/>
          </a:prstGeom>
          <a:noFill/>
        </p:spPr>
        <p:txBody>
          <a:bodyPr wrap="square" rtlCol="0">
            <a:spAutoFit/>
          </a:bodyPr>
          <a:lstStyle/>
          <a:p>
            <a:pPr algn="ctr"/>
            <a:r>
              <a:rPr lang="en-US" sz="3200" dirty="0">
                <a:latin typeface="Times New Roman"/>
                <a:cs typeface="Times New Roman"/>
              </a:rPr>
              <a:t>VI. Vision for the Future</a:t>
            </a:r>
            <a:endParaRPr lang="en-US" sz="3200" dirty="0">
              <a:solidFill>
                <a:srgbClr val="C00000"/>
              </a:solidFill>
              <a:latin typeface="Times New Roman"/>
              <a:cs typeface="Times New Roman"/>
            </a:endParaRPr>
          </a:p>
        </p:txBody>
      </p:sp>
    </p:spTree>
    <p:extLst>
      <p:ext uri="{BB962C8B-B14F-4D97-AF65-F5344CB8AC3E}">
        <p14:creationId xmlns:p14="http://schemas.microsoft.com/office/powerpoint/2010/main" val="1126615770"/>
      </p:ext>
    </p:extLst>
  </p:cSld>
  <p:clrMapOvr>
    <a:masterClrMapping/>
  </p:clrMapOvr>
  <mc:AlternateContent xmlns:mc="http://schemas.openxmlformats.org/markup-compatibility/2006" xmlns:p14="http://schemas.microsoft.com/office/powerpoint/2010/main">
    <mc:Choice Requires="p14">
      <p:transition spd="slow" p14:dur="2000" advTm="32595"/>
    </mc:Choice>
    <mc:Fallback xmlns="">
      <p:transition spd="slow" advTm="3259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695158" y="5118844"/>
            <a:ext cx="184666" cy="369332"/>
          </a:xfrm>
          <a:prstGeom prst="rect">
            <a:avLst/>
          </a:prstGeom>
          <a:noFill/>
        </p:spPr>
        <p:txBody>
          <a:bodyPr wrap="none" rtlCol="0">
            <a:spAutoFit/>
          </a:bodyPr>
          <a:lstStyle/>
          <a:p>
            <a:endParaRPr lang="en-US" dirty="0"/>
          </a:p>
        </p:txBody>
      </p:sp>
      <p:grpSp>
        <p:nvGrpSpPr>
          <p:cNvPr id="6" name="Group 5">
            <a:extLst>
              <a:ext uri="{FF2B5EF4-FFF2-40B4-BE49-F238E27FC236}">
                <a16:creationId xmlns:a16="http://schemas.microsoft.com/office/drawing/2014/main" id="{5A447922-975C-44B4-8C8A-6049C0CF9E20}"/>
              </a:ext>
            </a:extLst>
          </p:cNvPr>
          <p:cNvGrpSpPr/>
          <p:nvPr/>
        </p:nvGrpSpPr>
        <p:grpSpPr>
          <a:xfrm>
            <a:off x="165386" y="141871"/>
            <a:ext cx="8812354" cy="6591922"/>
            <a:chOff x="165386" y="141871"/>
            <a:chExt cx="8812354" cy="6591922"/>
          </a:xfrm>
        </p:grpSpPr>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8" name="TextBox 7"/>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3" name="Picture 2"/>
            <p:cNvPicPr>
              <a:picLocks noChangeAspect="1"/>
            </p:cNvPicPr>
            <p:nvPr/>
          </p:nvPicPr>
          <p:blipFill>
            <a:blip r:embed="rId4"/>
            <a:stretch>
              <a:fillRect/>
            </a:stretch>
          </p:blipFill>
          <p:spPr>
            <a:xfrm>
              <a:off x="738647" y="6202245"/>
              <a:ext cx="3175738" cy="507181"/>
            </a:xfrm>
            <a:prstGeom prst="rect">
              <a:avLst/>
            </a:prstGeom>
          </p:spPr>
        </p:pic>
        <p:pic>
          <p:nvPicPr>
            <p:cNvPr id="5" name="Picture 4">
              <a:extLst>
                <a:ext uri="{FF2B5EF4-FFF2-40B4-BE49-F238E27FC236}">
                  <a16:creationId xmlns:a16="http://schemas.microsoft.com/office/drawing/2014/main" id="{4AEFF8C6-6788-4B0F-866E-54D6C0B97DED}"/>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0" name="Group 9">
              <a:extLst>
                <a:ext uri="{FF2B5EF4-FFF2-40B4-BE49-F238E27FC236}">
                  <a16:creationId xmlns:a16="http://schemas.microsoft.com/office/drawing/2014/main" id="{C3AB2F46-5F28-4343-96D5-756CE68EC303}"/>
                </a:ext>
              </a:extLst>
            </p:cNvPr>
            <p:cNvGrpSpPr/>
            <p:nvPr/>
          </p:nvGrpSpPr>
          <p:grpSpPr>
            <a:xfrm>
              <a:off x="165386" y="141871"/>
              <a:ext cx="8812354" cy="1141073"/>
              <a:chOff x="0" y="38100"/>
              <a:chExt cx="6191250" cy="718490"/>
            </a:xfrm>
          </p:grpSpPr>
          <p:pic>
            <p:nvPicPr>
              <p:cNvPr id="11" name="image1.jpeg">
                <a:extLst>
                  <a:ext uri="{FF2B5EF4-FFF2-40B4-BE49-F238E27FC236}">
                    <a16:creationId xmlns:a16="http://schemas.microsoft.com/office/drawing/2014/main" id="{31A06B14-7F7C-4C6A-9EE0-60E480A093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12" name="Rectangle 11">
                <a:extLst>
                  <a:ext uri="{FF2B5EF4-FFF2-40B4-BE49-F238E27FC236}">
                    <a16:creationId xmlns:a16="http://schemas.microsoft.com/office/drawing/2014/main" id="{51427D1F-8B84-4F59-8FC9-9307AFC6C1D9}"/>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11">
                <a:extLst>
                  <a:ext uri="{FF2B5EF4-FFF2-40B4-BE49-F238E27FC236}">
                    <a16:creationId xmlns:a16="http://schemas.microsoft.com/office/drawing/2014/main" id="{734F3C0D-7698-4946-A3FE-C0B091CAC709}"/>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16" name="Text Box 12">
                <a:extLst>
                  <a:ext uri="{FF2B5EF4-FFF2-40B4-BE49-F238E27FC236}">
                    <a16:creationId xmlns:a16="http://schemas.microsoft.com/office/drawing/2014/main" id="{59C26E60-32C8-4CF8-93C1-473656C3A524}"/>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05F5FB96-6460-4D60-8C6C-A8DA17A07867}"/>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9" name="TextBox 8"/>
          <p:cNvSpPr txBox="1"/>
          <p:nvPr/>
        </p:nvSpPr>
        <p:spPr>
          <a:xfrm>
            <a:off x="810345" y="2293793"/>
            <a:ext cx="7470301" cy="3016210"/>
          </a:xfrm>
          <a:prstGeom prst="rect">
            <a:avLst/>
          </a:prstGeom>
          <a:noFill/>
        </p:spPr>
        <p:txBody>
          <a:bodyPr wrap="square" rtlCol="0">
            <a:spAutoFit/>
          </a:bodyPr>
          <a:lstStyle/>
          <a:p>
            <a:pPr algn="ctr"/>
            <a:r>
              <a:rPr lang="en-US" sz="2400" dirty="0">
                <a:latin typeface="Times New Roman"/>
                <a:cs typeface="Times New Roman"/>
              </a:rPr>
              <a:t>If interested in becoming a partner high school, a university replication site, or just to learn more about the program, contact either myself or Andrew Duffy</a:t>
            </a:r>
            <a:endParaRPr lang="en-US" sz="2400" dirty="0">
              <a:solidFill>
                <a:srgbClr val="C00000"/>
              </a:solidFill>
              <a:latin typeface="Times New Roman"/>
              <a:cs typeface="Times New Roman"/>
            </a:endParaRPr>
          </a:p>
          <a:p>
            <a:pPr algn="ctr"/>
            <a:endParaRPr lang="en-US" dirty="0">
              <a:latin typeface="Times New Roman"/>
              <a:cs typeface="Times New Roman"/>
            </a:endParaRPr>
          </a:p>
          <a:p>
            <a:pPr algn="ctr"/>
            <a:r>
              <a:rPr lang="en-US" sz="2000" b="1" dirty="0">
                <a:latin typeface="Times New Roman"/>
                <a:cs typeface="Times New Roman"/>
              </a:rPr>
              <a:t>Mark D. Greenman</a:t>
            </a:r>
          </a:p>
          <a:p>
            <a:pPr algn="ctr"/>
            <a:r>
              <a:rPr lang="en-US" sz="2000" dirty="0">
                <a:latin typeface="Times New Roman"/>
                <a:cs typeface="Times New Roman"/>
                <a:hlinkClick r:id="rId7"/>
              </a:rPr>
              <a:t>greenma@bu.edu</a:t>
            </a:r>
            <a:endParaRPr lang="en-US" sz="2000" dirty="0">
              <a:latin typeface="Times New Roman"/>
              <a:cs typeface="Times New Roman"/>
            </a:endParaRPr>
          </a:p>
          <a:p>
            <a:pPr algn="ctr"/>
            <a:endParaRPr lang="en-US" sz="2000" dirty="0">
              <a:latin typeface="Times New Roman"/>
              <a:cs typeface="Times New Roman"/>
            </a:endParaRPr>
          </a:p>
          <a:p>
            <a:pPr algn="ctr"/>
            <a:r>
              <a:rPr lang="en-US" sz="2000" b="1" dirty="0">
                <a:latin typeface="Times New Roman"/>
                <a:cs typeface="Times New Roman"/>
              </a:rPr>
              <a:t>Andrew Duffy</a:t>
            </a:r>
          </a:p>
          <a:p>
            <a:pPr algn="ctr"/>
            <a:r>
              <a:rPr lang="en-US" sz="2000" dirty="0">
                <a:latin typeface="Times New Roman"/>
                <a:cs typeface="Times New Roman"/>
                <a:hlinkClick r:id="rId8"/>
              </a:rPr>
              <a:t>aduffy@bu</a:t>
            </a:r>
            <a:r>
              <a:rPr lang="en-US" sz="2000">
                <a:latin typeface="Times New Roman"/>
                <a:cs typeface="Times New Roman"/>
                <a:hlinkClick r:id="rId8"/>
              </a:rPr>
              <a:t>.edu</a:t>
            </a:r>
            <a:r>
              <a:rPr lang="en-US" sz="2000">
                <a:latin typeface="Times New Roman"/>
                <a:cs typeface="Times New Roman"/>
              </a:rPr>
              <a:t> </a:t>
            </a:r>
            <a:endParaRPr lang="en-US" sz="2000" dirty="0">
              <a:latin typeface="Times New Roman"/>
              <a:cs typeface="Times New Roman"/>
            </a:endParaRPr>
          </a:p>
        </p:txBody>
      </p:sp>
    </p:spTree>
    <p:extLst>
      <p:ext uri="{BB962C8B-B14F-4D97-AF65-F5344CB8AC3E}">
        <p14:creationId xmlns:p14="http://schemas.microsoft.com/office/powerpoint/2010/main" val="3914111966"/>
      </p:ext>
    </p:extLst>
  </p:cSld>
  <p:clrMapOvr>
    <a:masterClrMapping/>
  </p:clrMapOvr>
  <mc:AlternateContent xmlns:mc="http://schemas.openxmlformats.org/markup-compatibility/2006" xmlns:p14="http://schemas.microsoft.com/office/powerpoint/2010/main">
    <mc:Choice Requires="p14">
      <p:transition spd="slow" p14:dur="2000" advTm="21527"/>
    </mc:Choice>
    <mc:Fallback xmlns="">
      <p:transition spd="slow" advTm="2152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575150" y="2764345"/>
            <a:ext cx="3992826" cy="3170099"/>
          </a:xfrm>
          <a:prstGeom prst="rect">
            <a:avLst/>
          </a:prstGeom>
          <a:noFill/>
        </p:spPr>
        <p:txBody>
          <a:bodyPr wrap="square" rtlCol="0">
            <a:spAutoFit/>
          </a:bodyPr>
          <a:lstStyle/>
          <a:p>
            <a:pPr marL="514350" indent="-514350">
              <a:lnSpc>
                <a:spcPct val="150000"/>
              </a:lnSpc>
              <a:buAutoNum type="romanUcPeriod"/>
            </a:pPr>
            <a:r>
              <a:rPr lang="en-US" altLang="en-US" sz="2000" dirty="0">
                <a:latin typeface="Times New Roman" panose="02020603050405020304" pitchFamily="18" charset="0"/>
                <a:cs typeface="Times New Roman" panose="02020603050405020304" pitchFamily="18" charset="0"/>
              </a:rPr>
              <a:t>The Problem</a:t>
            </a:r>
          </a:p>
          <a:p>
            <a:pPr marL="514350" indent="-514350">
              <a:lnSpc>
                <a:spcPct val="150000"/>
              </a:lnSpc>
              <a:buAutoNum type="romanUcPeriod"/>
            </a:pPr>
            <a:r>
              <a:rPr lang="en-US" altLang="en-US" sz="2000" dirty="0">
                <a:latin typeface="Times New Roman" panose="02020603050405020304" pitchFamily="18" charset="0"/>
                <a:cs typeface="Times New Roman" panose="02020603050405020304" pitchFamily="18" charset="0"/>
              </a:rPr>
              <a:t>A Scalable Solution</a:t>
            </a:r>
          </a:p>
          <a:p>
            <a:pPr marL="514350" indent="-514350">
              <a:lnSpc>
                <a:spcPct val="150000"/>
              </a:lnSpc>
              <a:buAutoNum type="romanUcPeriod"/>
            </a:pPr>
            <a:r>
              <a:rPr lang="en-US" altLang="en-US" sz="2000" dirty="0">
                <a:latin typeface="Times New Roman" panose="02020603050405020304" pitchFamily="18" charset="0"/>
                <a:cs typeface="Times New Roman" panose="02020603050405020304" pitchFamily="18" charset="0"/>
              </a:rPr>
              <a:t>Research Measures</a:t>
            </a:r>
          </a:p>
          <a:p>
            <a:pPr marL="514350" indent="-514350">
              <a:lnSpc>
                <a:spcPct val="150000"/>
              </a:lnSpc>
              <a:buAutoNum type="romanUcPeriod"/>
            </a:pPr>
            <a:r>
              <a:rPr lang="en-US" altLang="en-US" sz="2000" dirty="0">
                <a:latin typeface="Times New Roman" panose="02020603050405020304" pitchFamily="18" charset="0"/>
                <a:cs typeface="Times New Roman" panose="02020603050405020304" pitchFamily="18" charset="0"/>
              </a:rPr>
              <a:t>Outcomes - Year 1 Pilot Project</a:t>
            </a:r>
          </a:p>
          <a:p>
            <a:pPr marL="514350" indent="-514350">
              <a:lnSpc>
                <a:spcPct val="150000"/>
              </a:lnSpc>
              <a:buAutoNum type="romanUcPeriod"/>
            </a:pPr>
            <a:r>
              <a:rPr lang="en-US" altLang="en-US" sz="2000" dirty="0">
                <a:latin typeface="Times New Roman" panose="02020603050405020304" pitchFamily="18" charset="0"/>
                <a:cs typeface="Times New Roman" panose="02020603050405020304" pitchFamily="18" charset="0"/>
              </a:rPr>
              <a:t>Scaling Up and Replicating</a:t>
            </a:r>
          </a:p>
          <a:p>
            <a:pPr marL="514350" indent="-514350">
              <a:lnSpc>
                <a:spcPct val="150000"/>
              </a:lnSpc>
              <a:buAutoNum type="romanUcPeriod"/>
            </a:pPr>
            <a:r>
              <a:rPr lang="en-US" altLang="en-US" sz="2000" dirty="0">
                <a:latin typeface="Times New Roman" panose="02020603050405020304" pitchFamily="18" charset="0"/>
                <a:cs typeface="Times New Roman" panose="02020603050405020304" pitchFamily="18" charset="0"/>
              </a:rPr>
              <a:t>Vision for the Future</a:t>
            </a:r>
          </a:p>
          <a:p>
            <a:pPr marL="514350" indent="-514350" algn="ctr">
              <a:buAutoNum type="romanUcPeriod"/>
            </a:pPr>
            <a:endParaRPr lang="en-US" altLang="en-US" sz="2000" b="1"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DE5CD04A-B768-4F74-AD68-452429EED2ED}"/>
              </a:ext>
            </a:extLst>
          </p:cNvPr>
          <p:cNvGrpSpPr/>
          <p:nvPr/>
        </p:nvGrpSpPr>
        <p:grpSpPr>
          <a:xfrm>
            <a:off x="165386" y="141871"/>
            <a:ext cx="8812354" cy="6591922"/>
            <a:chOff x="165386" y="141871"/>
            <a:chExt cx="8812354" cy="6591922"/>
          </a:xfrm>
        </p:grpSpPr>
        <p:pic>
          <p:nvPicPr>
            <p:cNvPr id="9" name="Picture 8">
              <a:extLst>
                <a:ext uri="{FF2B5EF4-FFF2-40B4-BE49-F238E27FC236}">
                  <a16:creationId xmlns:a16="http://schemas.microsoft.com/office/drawing/2014/main" id="{DE5A1F67-730D-4FFE-8603-29B61B568A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10" name="TextBox 9">
              <a:extLst>
                <a:ext uri="{FF2B5EF4-FFF2-40B4-BE49-F238E27FC236}">
                  <a16:creationId xmlns:a16="http://schemas.microsoft.com/office/drawing/2014/main" id="{8DF7C3B6-3724-4C6D-8671-5010104018BE}"/>
                </a:ext>
              </a:extLst>
            </p:cNvPr>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11" name="Picture 10">
              <a:extLst>
                <a:ext uri="{FF2B5EF4-FFF2-40B4-BE49-F238E27FC236}">
                  <a16:creationId xmlns:a16="http://schemas.microsoft.com/office/drawing/2014/main" id="{6B6C915A-65D3-4760-81D0-90A39A1DC232}"/>
                </a:ext>
              </a:extLst>
            </p:cNvPr>
            <p:cNvPicPr>
              <a:picLocks noChangeAspect="1"/>
            </p:cNvPicPr>
            <p:nvPr/>
          </p:nvPicPr>
          <p:blipFill>
            <a:blip r:embed="rId4"/>
            <a:stretch>
              <a:fillRect/>
            </a:stretch>
          </p:blipFill>
          <p:spPr>
            <a:xfrm>
              <a:off x="738647" y="6202245"/>
              <a:ext cx="3175738" cy="507181"/>
            </a:xfrm>
            <a:prstGeom prst="rect">
              <a:avLst/>
            </a:prstGeom>
          </p:spPr>
        </p:pic>
        <p:pic>
          <p:nvPicPr>
            <p:cNvPr id="12" name="Picture 11">
              <a:extLst>
                <a:ext uri="{FF2B5EF4-FFF2-40B4-BE49-F238E27FC236}">
                  <a16:creationId xmlns:a16="http://schemas.microsoft.com/office/drawing/2014/main" id="{CAAD2131-10D7-4233-9ED5-A11100ABB5A6}"/>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3" name="Group 12">
              <a:extLst>
                <a:ext uri="{FF2B5EF4-FFF2-40B4-BE49-F238E27FC236}">
                  <a16:creationId xmlns:a16="http://schemas.microsoft.com/office/drawing/2014/main" id="{B124071B-406D-46AE-9AC4-040CEDC4DAA8}"/>
                </a:ext>
              </a:extLst>
            </p:cNvPr>
            <p:cNvGrpSpPr/>
            <p:nvPr/>
          </p:nvGrpSpPr>
          <p:grpSpPr>
            <a:xfrm>
              <a:off x="165386" y="141871"/>
              <a:ext cx="8812354" cy="1141073"/>
              <a:chOff x="0" y="38100"/>
              <a:chExt cx="6191250" cy="718490"/>
            </a:xfrm>
          </p:grpSpPr>
          <p:pic>
            <p:nvPicPr>
              <p:cNvPr id="15" name="image1.jpeg">
                <a:extLst>
                  <a:ext uri="{FF2B5EF4-FFF2-40B4-BE49-F238E27FC236}">
                    <a16:creationId xmlns:a16="http://schemas.microsoft.com/office/drawing/2014/main" id="{C07CCF5D-FCB7-488B-85E2-8D57C09ADB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16" name="Rectangle 15">
                <a:extLst>
                  <a:ext uri="{FF2B5EF4-FFF2-40B4-BE49-F238E27FC236}">
                    <a16:creationId xmlns:a16="http://schemas.microsoft.com/office/drawing/2014/main" id="{00E4B9F9-88E7-4536-B9A8-384F1940C2DA}"/>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1">
                <a:extLst>
                  <a:ext uri="{FF2B5EF4-FFF2-40B4-BE49-F238E27FC236}">
                    <a16:creationId xmlns:a16="http://schemas.microsoft.com/office/drawing/2014/main" id="{B7CF91C1-5C32-4ED4-BF6E-647EE3CFE41B}"/>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19" name="Text Box 12">
                <a:extLst>
                  <a:ext uri="{FF2B5EF4-FFF2-40B4-BE49-F238E27FC236}">
                    <a16:creationId xmlns:a16="http://schemas.microsoft.com/office/drawing/2014/main" id="{694C34B4-F14D-4EFF-9907-1AEF73ED60E8}"/>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966ACC9E-6FC6-4A8D-AE29-031C5FCA1B2F}"/>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4" name="TextBox 13">
            <a:extLst>
              <a:ext uri="{FF2B5EF4-FFF2-40B4-BE49-F238E27FC236}">
                <a16:creationId xmlns:a16="http://schemas.microsoft.com/office/drawing/2014/main" id="{5D0C4E09-DFE8-402C-A1BA-8AB0EA1CDC52}"/>
              </a:ext>
            </a:extLst>
          </p:cNvPr>
          <p:cNvSpPr txBox="1"/>
          <p:nvPr/>
        </p:nvSpPr>
        <p:spPr>
          <a:xfrm>
            <a:off x="2647817" y="2073555"/>
            <a:ext cx="3847492" cy="584775"/>
          </a:xfrm>
          <a:prstGeom prst="rect">
            <a:avLst/>
          </a:prstGeom>
          <a:noFill/>
        </p:spPr>
        <p:txBody>
          <a:bodyPr wrap="square" rtlCol="0">
            <a:spAutoFit/>
          </a:bodyPr>
          <a:lstStyle/>
          <a:p>
            <a:pPr algn="ctr"/>
            <a:r>
              <a:rPr lang="en-US" sz="3200" dirty="0">
                <a:latin typeface="Times New Roman"/>
                <a:cs typeface="Times New Roman"/>
              </a:rPr>
              <a:t>Presentation Outline</a:t>
            </a:r>
            <a:endParaRPr lang="en-US" sz="3200" dirty="0">
              <a:solidFill>
                <a:srgbClr val="C00000"/>
              </a:solidFill>
              <a:latin typeface="Times New Roman"/>
              <a:cs typeface="Times New Roman"/>
            </a:endParaRPr>
          </a:p>
        </p:txBody>
      </p:sp>
    </p:spTree>
    <p:extLst>
      <p:ext uri="{BB962C8B-B14F-4D97-AF65-F5344CB8AC3E}">
        <p14:creationId xmlns:p14="http://schemas.microsoft.com/office/powerpoint/2010/main" val="1388013641"/>
      </p:ext>
    </p:extLst>
  </p:cSld>
  <p:clrMapOvr>
    <a:masterClrMapping/>
  </p:clrMapOvr>
  <mc:AlternateContent xmlns:mc="http://schemas.openxmlformats.org/markup-compatibility/2006" xmlns:p14="http://schemas.microsoft.com/office/powerpoint/2010/main">
    <mc:Choice Requires="p14">
      <p:transition spd="slow" p14:dur="2000" advTm="38218"/>
    </mc:Choice>
    <mc:Fallback xmlns="">
      <p:transition spd="slow" advTm="382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E5CD04A-B768-4F74-AD68-452429EED2ED}"/>
              </a:ext>
            </a:extLst>
          </p:cNvPr>
          <p:cNvGrpSpPr/>
          <p:nvPr/>
        </p:nvGrpSpPr>
        <p:grpSpPr>
          <a:xfrm>
            <a:off x="165386" y="141871"/>
            <a:ext cx="8812354" cy="6591922"/>
            <a:chOff x="165386" y="141871"/>
            <a:chExt cx="8812354" cy="6591922"/>
          </a:xfrm>
        </p:grpSpPr>
        <p:pic>
          <p:nvPicPr>
            <p:cNvPr id="9" name="Picture 8">
              <a:extLst>
                <a:ext uri="{FF2B5EF4-FFF2-40B4-BE49-F238E27FC236}">
                  <a16:creationId xmlns:a16="http://schemas.microsoft.com/office/drawing/2014/main" id="{DE5A1F67-730D-4FFE-8603-29B61B568A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10" name="TextBox 9">
              <a:extLst>
                <a:ext uri="{FF2B5EF4-FFF2-40B4-BE49-F238E27FC236}">
                  <a16:creationId xmlns:a16="http://schemas.microsoft.com/office/drawing/2014/main" id="{8DF7C3B6-3724-4C6D-8671-5010104018BE}"/>
                </a:ext>
              </a:extLst>
            </p:cNvPr>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11" name="Picture 10">
              <a:extLst>
                <a:ext uri="{FF2B5EF4-FFF2-40B4-BE49-F238E27FC236}">
                  <a16:creationId xmlns:a16="http://schemas.microsoft.com/office/drawing/2014/main" id="{6B6C915A-65D3-4760-81D0-90A39A1DC232}"/>
                </a:ext>
              </a:extLst>
            </p:cNvPr>
            <p:cNvPicPr>
              <a:picLocks noChangeAspect="1"/>
            </p:cNvPicPr>
            <p:nvPr/>
          </p:nvPicPr>
          <p:blipFill>
            <a:blip r:embed="rId4"/>
            <a:stretch>
              <a:fillRect/>
            </a:stretch>
          </p:blipFill>
          <p:spPr>
            <a:xfrm>
              <a:off x="738647" y="6202245"/>
              <a:ext cx="3175738" cy="507181"/>
            </a:xfrm>
            <a:prstGeom prst="rect">
              <a:avLst/>
            </a:prstGeom>
          </p:spPr>
        </p:pic>
        <p:pic>
          <p:nvPicPr>
            <p:cNvPr id="12" name="Picture 11">
              <a:extLst>
                <a:ext uri="{FF2B5EF4-FFF2-40B4-BE49-F238E27FC236}">
                  <a16:creationId xmlns:a16="http://schemas.microsoft.com/office/drawing/2014/main" id="{CAAD2131-10D7-4233-9ED5-A11100ABB5A6}"/>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3" name="Group 12">
              <a:extLst>
                <a:ext uri="{FF2B5EF4-FFF2-40B4-BE49-F238E27FC236}">
                  <a16:creationId xmlns:a16="http://schemas.microsoft.com/office/drawing/2014/main" id="{B124071B-406D-46AE-9AC4-040CEDC4DAA8}"/>
                </a:ext>
              </a:extLst>
            </p:cNvPr>
            <p:cNvGrpSpPr/>
            <p:nvPr/>
          </p:nvGrpSpPr>
          <p:grpSpPr>
            <a:xfrm>
              <a:off x="165386" y="141871"/>
              <a:ext cx="8812354" cy="1141073"/>
              <a:chOff x="0" y="38100"/>
              <a:chExt cx="6191250" cy="718490"/>
            </a:xfrm>
          </p:grpSpPr>
          <p:pic>
            <p:nvPicPr>
              <p:cNvPr id="15" name="image1.jpeg">
                <a:extLst>
                  <a:ext uri="{FF2B5EF4-FFF2-40B4-BE49-F238E27FC236}">
                    <a16:creationId xmlns:a16="http://schemas.microsoft.com/office/drawing/2014/main" id="{C07CCF5D-FCB7-488B-85E2-8D57C09ADB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16" name="Rectangle 15">
                <a:extLst>
                  <a:ext uri="{FF2B5EF4-FFF2-40B4-BE49-F238E27FC236}">
                    <a16:creationId xmlns:a16="http://schemas.microsoft.com/office/drawing/2014/main" id="{00E4B9F9-88E7-4536-B9A8-384F1940C2DA}"/>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1">
                <a:extLst>
                  <a:ext uri="{FF2B5EF4-FFF2-40B4-BE49-F238E27FC236}">
                    <a16:creationId xmlns:a16="http://schemas.microsoft.com/office/drawing/2014/main" id="{B7CF91C1-5C32-4ED4-BF6E-647EE3CFE41B}"/>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19" name="Text Box 12">
                <a:extLst>
                  <a:ext uri="{FF2B5EF4-FFF2-40B4-BE49-F238E27FC236}">
                    <a16:creationId xmlns:a16="http://schemas.microsoft.com/office/drawing/2014/main" id="{694C34B4-F14D-4EFF-9907-1AEF73ED60E8}"/>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966ACC9E-6FC6-4A8D-AE29-031C5FCA1B2F}"/>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4" name="TextBox 13">
            <a:extLst>
              <a:ext uri="{FF2B5EF4-FFF2-40B4-BE49-F238E27FC236}">
                <a16:creationId xmlns:a16="http://schemas.microsoft.com/office/drawing/2014/main" id="{FA72F64D-E511-4FAA-AA5C-6C15B734187B}"/>
              </a:ext>
            </a:extLst>
          </p:cNvPr>
          <p:cNvSpPr txBox="1"/>
          <p:nvPr/>
        </p:nvSpPr>
        <p:spPr>
          <a:xfrm>
            <a:off x="646783" y="2018671"/>
            <a:ext cx="7849561" cy="584775"/>
          </a:xfrm>
          <a:prstGeom prst="rect">
            <a:avLst/>
          </a:prstGeom>
          <a:noFill/>
        </p:spPr>
        <p:txBody>
          <a:bodyPr wrap="square" rtlCol="0">
            <a:spAutoFit/>
          </a:bodyPr>
          <a:lstStyle/>
          <a:p>
            <a:pPr algn="ctr"/>
            <a:r>
              <a:rPr lang="en-US" sz="3200" dirty="0">
                <a:latin typeface="Times New Roman"/>
                <a:cs typeface="Times New Roman"/>
              </a:rPr>
              <a:t>I. The Problem</a:t>
            </a:r>
            <a:endParaRPr lang="en-US" altLang="en-US" sz="20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5A8CA00-DD21-4B12-A632-83B55667D9D7}"/>
              </a:ext>
            </a:extLst>
          </p:cNvPr>
          <p:cNvSpPr txBox="1"/>
          <p:nvPr/>
        </p:nvSpPr>
        <p:spPr>
          <a:xfrm>
            <a:off x="1237791" y="2807037"/>
            <a:ext cx="6667544" cy="2616101"/>
          </a:xfrm>
          <a:prstGeom prst="rect">
            <a:avLst/>
          </a:prstGeom>
          <a:noFill/>
        </p:spPr>
        <p:txBody>
          <a:bodyPr wrap="square" rtlCol="0">
            <a:spAutoFit/>
          </a:bodyPr>
          <a:lstStyle/>
          <a:p>
            <a:pPr algn="ctr"/>
            <a:r>
              <a:rPr lang="en-US" altLang="en-US" sz="2400" b="1" dirty="0">
                <a:latin typeface="Times New Roman" panose="02020603050405020304" pitchFamily="18" charset="0"/>
                <a:cs typeface="Times New Roman" panose="02020603050405020304" pitchFamily="18" charset="0"/>
              </a:rPr>
              <a:t>STEM Workforce and Diversity</a:t>
            </a:r>
          </a:p>
          <a:p>
            <a:pPr algn="ctr"/>
            <a:endParaRPr lang="en-US" altLang="en-US" sz="2000" b="1" dirty="0">
              <a:latin typeface="Times New Roman" panose="02020603050405020304" pitchFamily="18" charset="0"/>
              <a:cs typeface="Times New Roman" panose="02020603050405020304" pitchFamily="18" charset="0"/>
            </a:endParaRPr>
          </a:p>
          <a:p>
            <a:pPr algn="ctr"/>
            <a:r>
              <a:rPr lang="en-US" altLang="en-US" sz="2400" dirty="0">
                <a:latin typeface="Times New Roman" panose="02020603050405020304" pitchFamily="18" charset="0"/>
                <a:cs typeface="Times New Roman" panose="02020603050405020304" pitchFamily="18" charset="0"/>
              </a:rPr>
              <a:t>Lacking opportunity to access rigorous physics courses in HS economically disadvantaged and underrepresented groups are hard pressed to compete in STEM fields and academic programs with their peers from more affluent communities.</a:t>
            </a:r>
          </a:p>
        </p:txBody>
      </p:sp>
    </p:spTree>
    <p:extLst>
      <p:ext uri="{BB962C8B-B14F-4D97-AF65-F5344CB8AC3E}">
        <p14:creationId xmlns:p14="http://schemas.microsoft.com/office/powerpoint/2010/main" val="1902741756"/>
      </p:ext>
    </p:extLst>
  </p:cSld>
  <p:clrMapOvr>
    <a:masterClrMapping/>
  </p:clrMapOvr>
  <mc:AlternateContent xmlns:mc="http://schemas.openxmlformats.org/markup-compatibility/2006" xmlns:p14="http://schemas.microsoft.com/office/powerpoint/2010/main">
    <mc:Choice Requires="p14">
      <p:transition spd="slow" p14:dur="2000" advTm="38218"/>
    </mc:Choice>
    <mc:Fallback xmlns="">
      <p:transition spd="slow" advTm="3821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695158" y="5118844"/>
            <a:ext cx="184666" cy="369332"/>
          </a:xfrm>
          <a:prstGeom prst="rect">
            <a:avLst/>
          </a:prstGeom>
          <a:noFill/>
        </p:spPr>
        <p:txBody>
          <a:bodyPr wrap="none" rtlCol="0">
            <a:spAutoFit/>
          </a:bodyPr>
          <a:lstStyle/>
          <a:p>
            <a:endParaRPr lang="en-US" dirty="0"/>
          </a:p>
        </p:txBody>
      </p:sp>
      <p:sp>
        <p:nvSpPr>
          <p:cNvPr id="18" name="TextBox 17"/>
          <p:cNvSpPr txBox="1"/>
          <p:nvPr/>
        </p:nvSpPr>
        <p:spPr>
          <a:xfrm>
            <a:off x="666913" y="1921691"/>
            <a:ext cx="7849561" cy="1646605"/>
          </a:xfrm>
          <a:prstGeom prst="rect">
            <a:avLst/>
          </a:prstGeom>
          <a:noFill/>
        </p:spPr>
        <p:txBody>
          <a:bodyPr wrap="square" rtlCol="0">
            <a:spAutoFit/>
          </a:bodyPr>
          <a:lstStyle/>
          <a:p>
            <a:pPr algn="ctr"/>
            <a:r>
              <a:rPr lang="en-US" sz="3200" dirty="0">
                <a:latin typeface="Times New Roman"/>
                <a:cs typeface="Times New Roman"/>
              </a:rPr>
              <a:t>A Specific Example</a:t>
            </a:r>
            <a:endParaRPr lang="en-US" sz="3200" dirty="0">
              <a:solidFill>
                <a:srgbClr val="C00000"/>
              </a:solidFill>
              <a:latin typeface="Times New Roman"/>
              <a:cs typeface="Times New Roman"/>
            </a:endParaRPr>
          </a:p>
          <a:p>
            <a:pPr algn="ctr"/>
            <a:endParaRPr lang="en-US" sz="900" dirty="0">
              <a:latin typeface="Times New Roman"/>
              <a:cs typeface="Times New Roman"/>
            </a:endParaRPr>
          </a:p>
          <a:p>
            <a:pPr marL="341313" indent="-341313" algn="ctr"/>
            <a:r>
              <a:rPr lang="en-US" sz="2000" b="1" dirty="0">
                <a:latin typeface="Times New Roman"/>
                <a:cs typeface="Times New Roman"/>
              </a:rPr>
              <a:t>Boston Public School</a:t>
            </a:r>
          </a:p>
          <a:p>
            <a:pPr marL="341313" indent="-341313" algn="ctr"/>
            <a:r>
              <a:rPr lang="en-US" sz="2000" dirty="0">
                <a:latin typeface="Times New Roman"/>
                <a:cs typeface="Times New Roman"/>
              </a:rPr>
              <a:t>Serves 53,000 students w. 34 high schools serving 16,200 students.</a:t>
            </a:r>
          </a:p>
          <a:p>
            <a:pPr marL="350838" indent="-350838" algn="ctr"/>
            <a:r>
              <a:rPr lang="en-US" sz="2000" dirty="0">
                <a:latin typeface="Times New Roman"/>
                <a:cs typeface="Times New Roman"/>
              </a:rPr>
              <a:t>	75% African American and Hispanic (27% state).</a:t>
            </a:r>
          </a:p>
        </p:txBody>
      </p:sp>
      <p:grpSp>
        <p:nvGrpSpPr>
          <p:cNvPr id="10" name="Group 9">
            <a:extLst>
              <a:ext uri="{FF2B5EF4-FFF2-40B4-BE49-F238E27FC236}">
                <a16:creationId xmlns:a16="http://schemas.microsoft.com/office/drawing/2014/main" id="{3BD9E1AA-5BD5-4158-BBE5-0F4676682C8C}"/>
              </a:ext>
            </a:extLst>
          </p:cNvPr>
          <p:cNvGrpSpPr/>
          <p:nvPr/>
        </p:nvGrpSpPr>
        <p:grpSpPr>
          <a:xfrm>
            <a:off x="165386" y="141871"/>
            <a:ext cx="8812354" cy="6591922"/>
            <a:chOff x="165386" y="141871"/>
            <a:chExt cx="8812354" cy="6591922"/>
          </a:xfrm>
        </p:grpSpPr>
        <p:pic>
          <p:nvPicPr>
            <p:cNvPr id="12" name="Picture 11">
              <a:extLst>
                <a:ext uri="{FF2B5EF4-FFF2-40B4-BE49-F238E27FC236}">
                  <a16:creationId xmlns:a16="http://schemas.microsoft.com/office/drawing/2014/main" id="{B30E2C90-7932-4E93-9B0A-25D35F5AF2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15" name="TextBox 14">
              <a:extLst>
                <a:ext uri="{FF2B5EF4-FFF2-40B4-BE49-F238E27FC236}">
                  <a16:creationId xmlns:a16="http://schemas.microsoft.com/office/drawing/2014/main" id="{FFA960CC-5709-4D04-A953-0DB6B2FE2FBF}"/>
                </a:ext>
              </a:extLst>
            </p:cNvPr>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16" name="Picture 15">
              <a:extLst>
                <a:ext uri="{FF2B5EF4-FFF2-40B4-BE49-F238E27FC236}">
                  <a16:creationId xmlns:a16="http://schemas.microsoft.com/office/drawing/2014/main" id="{2414FCF7-6D7F-4F68-AB7E-AD3C360B721E}"/>
                </a:ext>
              </a:extLst>
            </p:cNvPr>
            <p:cNvPicPr>
              <a:picLocks noChangeAspect="1"/>
            </p:cNvPicPr>
            <p:nvPr/>
          </p:nvPicPr>
          <p:blipFill>
            <a:blip r:embed="rId4"/>
            <a:stretch>
              <a:fillRect/>
            </a:stretch>
          </p:blipFill>
          <p:spPr>
            <a:xfrm>
              <a:off x="738647" y="6202245"/>
              <a:ext cx="3175738" cy="507181"/>
            </a:xfrm>
            <a:prstGeom prst="rect">
              <a:avLst/>
            </a:prstGeom>
          </p:spPr>
        </p:pic>
        <p:pic>
          <p:nvPicPr>
            <p:cNvPr id="17" name="Picture 16">
              <a:extLst>
                <a:ext uri="{FF2B5EF4-FFF2-40B4-BE49-F238E27FC236}">
                  <a16:creationId xmlns:a16="http://schemas.microsoft.com/office/drawing/2014/main" id="{9F75DA1F-7C40-45A4-9652-F7E622540356}"/>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9" name="Group 18">
              <a:extLst>
                <a:ext uri="{FF2B5EF4-FFF2-40B4-BE49-F238E27FC236}">
                  <a16:creationId xmlns:a16="http://schemas.microsoft.com/office/drawing/2014/main" id="{5EC04B5D-94E0-4617-9D39-EBB4D2163FE3}"/>
                </a:ext>
              </a:extLst>
            </p:cNvPr>
            <p:cNvGrpSpPr/>
            <p:nvPr/>
          </p:nvGrpSpPr>
          <p:grpSpPr>
            <a:xfrm>
              <a:off x="165386" y="141871"/>
              <a:ext cx="8812354" cy="1141073"/>
              <a:chOff x="0" y="38100"/>
              <a:chExt cx="6191250" cy="718490"/>
            </a:xfrm>
          </p:grpSpPr>
          <p:pic>
            <p:nvPicPr>
              <p:cNvPr id="20" name="image1.jpeg">
                <a:extLst>
                  <a:ext uri="{FF2B5EF4-FFF2-40B4-BE49-F238E27FC236}">
                    <a16:creationId xmlns:a16="http://schemas.microsoft.com/office/drawing/2014/main" id="{BD3E93C7-9378-4BBA-8EC6-5051B826A3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21" name="Rectangle 20">
                <a:extLst>
                  <a:ext uri="{FF2B5EF4-FFF2-40B4-BE49-F238E27FC236}">
                    <a16:creationId xmlns:a16="http://schemas.microsoft.com/office/drawing/2014/main" id="{05B1AF5A-3402-4FB5-BA19-1913B75FB66F}"/>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11">
                <a:extLst>
                  <a:ext uri="{FF2B5EF4-FFF2-40B4-BE49-F238E27FC236}">
                    <a16:creationId xmlns:a16="http://schemas.microsoft.com/office/drawing/2014/main" id="{D97E9D55-DAE2-4A51-A43A-5BE6C05CB925}"/>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23" name="Text Box 12">
                <a:extLst>
                  <a:ext uri="{FF2B5EF4-FFF2-40B4-BE49-F238E27FC236}">
                    <a16:creationId xmlns:a16="http://schemas.microsoft.com/office/drawing/2014/main" id="{3709EAAE-C7A7-456F-8ED8-255134DAE6DD}"/>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428E4CA4-5A39-44FD-BA2A-B4C7FB7C5F76}"/>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aphicFrame>
        <p:nvGraphicFramePr>
          <p:cNvPr id="25" name="Table 24">
            <a:extLst>
              <a:ext uri="{FF2B5EF4-FFF2-40B4-BE49-F238E27FC236}">
                <a16:creationId xmlns:a16="http://schemas.microsoft.com/office/drawing/2014/main" id="{743AC271-35B1-4AD5-A40D-E841FCB8780B}"/>
              </a:ext>
            </a:extLst>
          </p:cNvPr>
          <p:cNvGraphicFramePr>
            <a:graphicFrameLocks noGrp="1"/>
          </p:cNvGraphicFramePr>
          <p:nvPr>
            <p:extLst>
              <p:ext uri="{D42A27DB-BD31-4B8C-83A1-F6EECF244321}">
                <p14:modId xmlns:p14="http://schemas.microsoft.com/office/powerpoint/2010/main" val="3014395230"/>
              </p:ext>
            </p:extLst>
          </p:nvPr>
        </p:nvGraphicFramePr>
        <p:xfrm>
          <a:off x="1048507" y="3698531"/>
          <a:ext cx="7068799" cy="2359756"/>
        </p:xfrm>
        <a:graphic>
          <a:graphicData uri="http://schemas.openxmlformats.org/drawingml/2006/table">
            <a:tbl>
              <a:tblPr firstRow="1" firstCol="1" bandRow="1">
                <a:tableStyleId>{5C22544A-7EE6-4342-B048-85BDC9FD1C3A}</a:tableStyleId>
              </a:tblPr>
              <a:tblGrid>
                <a:gridCol w="2191999">
                  <a:extLst>
                    <a:ext uri="{9D8B030D-6E8A-4147-A177-3AD203B41FA5}">
                      <a16:colId xmlns:a16="http://schemas.microsoft.com/office/drawing/2014/main" val="2312930889"/>
                    </a:ext>
                  </a:extLst>
                </a:gridCol>
                <a:gridCol w="2390274">
                  <a:extLst>
                    <a:ext uri="{9D8B030D-6E8A-4147-A177-3AD203B41FA5}">
                      <a16:colId xmlns:a16="http://schemas.microsoft.com/office/drawing/2014/main" val="3165804093"/>
                    </a:ext>
                  </a:extLst>
                </a:gridCol>
                <a:gridCol w="802105">
                  <a:extLst>
                    <a:ext uri="{9D8B030D-6E8A-4147-A177-3AD203B41FA5}">
                      <a16:colId xmlns:a16="http://schemas.microsoft.com/office/drawing/2014/main" val="36532818"/>
                    </a:ext>
                  </a:extLst>
                </a:gridCol>
                <a:gridCol w="834189">
                  <a:extLst>
                    <a:ext uri="{9D8B030D-6E8A-4147-A177-3AD203B41FA5}">
                      <a16:colId xmlns:a16="http://schemas.microsoft.com/office/drawing/2014/main" val="743097018"/>
                    </a:ext>
                  </a:extLst>
                </a:gridCol>
                <a:gridCol w="850232">
                  <a:extLst>
                    <a:ext uri="{9D8B030D-6E8A-4147-A177-3AD203B41FA5}">
                      <a16:colId xmlns:a16="http://schemas.microsoft.com/office/drawing/2014/main" val="1300020014"/>
                    </a:ext>
                  </a:extLst>
                </a:gridCol>
              </a:tblGrid>
              <a:tr h="535689">
                <a:tc>
                  <a:txBody>
                    <a:bodyPr/>
                    <a:lstStyle/>
                    <a:p>
                      <a:pPr marL="0" marR="0">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General Group Description</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Specific Group Description</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No. of Students</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Score 1 &amp; 2</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Score 3, 4 &amp; 5</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89202140"/>
                  </a:ext>
                </a:extLst>
              </a:tr>
              <a:tr h="301752">
                <a:tc rowSpan="4">
                  <a:txBody>
                    <a:bodyPr/>
                    <a:lstStyle/>
                    <a:p>
                      <a:pPr marL="0" marR="0">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AP® Physics 1 Students Not Enrolled in Project Accelerate</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400" dirty="0">
                          <a:solidFill>
                            <a:schemeClr val="tx1"/>
                          </a:solidFill>
                          <a:effectLst/>
                          <a:highlight>
                            <a:srgbClr val="FFFF66"/>
                          </a:highlight>
                          <a:latin typeface="Times New Roman" panose="02020603050405020304" pitchFamily="18" charset="0"/>
                          <a:cs typeface="Times New Roman" panose="02020603050405020304" pitchFamily="18" charset="0"/>
                        </a:rPr>
                        <a:t>Nation (white)</a:t>
                      </a:r>
                      <a:endParaRPr lang="en-US" sz="1400" dirty="0">
                        <a:solidFill>
                          <a:schemeClr val="tx1"/>
                        </a:solidFill>
                        <a:effectLst/>
                        <a:highlight>
                          <a:srgbClr val="FFFF66"/>
                        </a:highligh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algn="ctr">
                        <a:spcBef>
                          <a:spcPts val="600"/>
                        </a:spcBef>
                        <a:spcAft>
                          <a:spcPts val="0"/>
                        </a:spcAft>
                      </a:pPr>
                      <a:r>
                        <a:rPr lang="en-US" sz="1400" dirty="0">
                          <a:solidFill>
                            <a:schemeClr val="tx1"/>
                          </a:solidFill>
                          <a:effectLst/>
                          <a:highlight>
                            <a:srgbClr val="FFFF66"/>
                          </a:highlight>
                          <a:latin typeface="Times New Roman" panose="02020603050405020304" pitchFamily="18" charset="0"/>
                          <a:ea typeface="Cambria" panose="02040503050406030204" pitchFamily="18" charset="0"/>
                          <a:cs typeface="Times New Roman" panose="02020603050405020304" pitchFamily="18" charset="0"/>
                        </a:rPr>
                        <a:t>83,702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algn="ctr">
                        <a:spcBef>
                          <a:spcPts val="600"/>
                        </a:spcBef>
                        <a:spcAft>
                          <a:spcPts val="0"/>
                        </a:spcAft>
                      </a:pPr>
                      <a:r>
                        <a:rPr lang="en-US" sz="1400" dirty="0">
                          <a:solidFill>
                            <a:schemeClr val="tx1"/>
                          </a:solidFill>
                          <a:effectLst/>
                          <a:highlight>
                            <a:srgbClr val="FFFF66"/>
                          </a:highlight>
                          <a:latin typeface="Times New Roman" panose="02020603050405020304" pitchFamily="18" charset="0"/>
                          <a:ea typeface="Cambria" panose="02040503050406030204" pitchFamily="18" charset="0"/>
                          <a:cs typeface="Times New Roman" panose="02020603050405020304" pitchFamily="18" charset="0"/>
                        </a:rPr>
                        <a:t>54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1400" kern="1200" dirty="0">
                          <a:solidFill>
                            <a:schemeClr val="tx1"/>
                          </a:solidFill>
                          <a:effectLst/>
                          <a:highlight>
                            <a:srgbClr val="FFFF66"/>
                          </a:highlight>
                          <a:latin typeface="Times New Roman" panose="02020603050405020304" pitchFamily="18" charset="0"/>
                          <a:ea typeface="+mn-ea"/>
                          <a:cs typeface="Times New Roman" panose="02020603050405020304" pitchFamily="18" charset="0"/>
                        </a:rPr>
                        <a:t>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extLst>
                  <a:ext uri="{0D108BD9-81ED-4DB2-BD59-A6C34878D82A}">
                    <a16:rowId xmlns:a16="http://schemas.microsoft.com/office/drawing/2014/main" val="4063665294"/>
                  </a:ext>
                </a:extLst>
              </a:tr>
              <a:tr h="301752">
                <a:tc vMerge="1">
                  <a:txBody>
                    <a:bodyPr/>
                    <a:lstStyle/>
                    <a:p>
                      <a:endParaRPr lang="en-US"/>
                    </a:p>
                  </a:txBody>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400" dirty="0">
                          <a:solidFill>
                            <a:schemeClr val="tx1"/>
                          </a:solidFill>
                          <a:effectLst/>
                          <a:highlight>
                            <a:srgbClr val="FFFF66"/>
                          </a:highlight>
                          <a:latin typeface="Times New Roman" panose="02020603050405020304" pitchFamily="18" charset="0"/>
                          <a:cs typeface="Times New Roman" panose="02020603050405020304" pitchFamily="18" charset="0"/>
                        </a:rPr>
                        <a:t>Nation (black and Hispanic)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algn="ctr">
                        <a:spcBef>
                          <a:spcPts val="600"/>
                        </a:spcBef>
                        <a:spcAft>
                          <a:spcPts val="0"/>
                        </a:spcAft>
                      </a:pPr>
                      <a:r>
                        <a:rPr lang="en-US" sz="1400" dirty="0">
                          <a:solidFill>
                            <a:schemeClr val="tx1"/>
                          </a:solidFill>
                          <a:effectLst/>
                          <a:highlight>
                            <a:srgbClr val="FFFF66"/>
                          </a:highlight>
                          <a:latin typeface="Times New Roman" panose="02020603050405020304" pitchFamily="18" charset="0"/>
                          <a:ea typeface="+mn-ea"/>
                          <a:cs typeface="Times New Roman" panose="02020603050405020304" pitchFamily="18" charset="0"/>
                        </a:rPr>
                        <a:t>39,402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algn="ctr">
                        <a:spcBef>
                          <a:spcPts val="600"/>
                        </a:spcBef>
                        <a:spcAft>
                          <a:spcPts val="0"/>
                        </a:spcAft>
                      </a:pPr>
                      <a:r>
                        <a:rPr lang="en-US" sz="1400" dirty="0">
                          <a:solidFill>
                            <a:schemeClr val="tx1"/>
                          </a:solidFill>
                          <a:effectLst/>
                          <a:highlight>
                            <a:srgbClr val="FFFF66"/>
                          </a:highlight>
                          <a:latin typeface="Times New Roman" panose="02020603050405020304" pitchFamily="18" charset="0"/>
                          <a:cs typeface="Times New Roman" panose="02020603050405020304" pitchFamily="18" charset="0"/>
                        </a:rPr>
                        <a:t> 84</a:t>
                      </a:r>
                      <a:endParaRPr lang="en-US" sz="1400" dirty="0">
                        <a:solidFill>
                          <a:schemeClr val="tx1"/>
                        </a:solidFill>
                        <a:effectLst/>
                        <a:highlight>
                          <a:srgbClr val="FFFF66"/>
                        </a:highligh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algn="ctr">
                        <a:spcBef>
                          <a:spcPts val="600"/>
                        </a:spcBef>
                        <a:spcAft>
                          <a:spcPts val="0"/>
                        </a:spcAft>
                      </a:pPr>
                      <a:r>
                        <a:rPr lang="en-US" sz="1400" kern="1200" dirty="0">
                          <a:solidFill>
                            <a:schemeClr val="tx1"/>
                          </a:solidFill>
                          <a:effectLst/>
                          <a:highlight>
                            <a:srgbClr val="FFFF66"/>
                          </a:highlight>
                          <a:latin typeface="Times New Roman" panose="02020603050405020304" pitchFamily="18" charset="0"/>
                          <a:ea typeface="+mn-ea"/>
                          <a:cs typeface="Times New Roman" panose="02020603050405020304" pitchFamily="18" charset="0"/>
                        </a:rPr>
                        <a:t>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extLst>
                  <a:ext uri="{0D108BD9-81ED-4DB2-BD59-A6C34878D82A}">
                    <a16:rowId xmlns:a16="http://schemas.microsoft.com/office/drawing/2014/main" val="3813948441"/>
                  </a:ext>
                </a:extLst>
              </a:tr>
              <a:tr h="301752">
                <a:tc vMerge="1">
                  <a:txBody>
                    <a:bodyPr/>
                    <a:lstStyle/>
                    <a:p>
                      <a:pPr marL="0" marR="0">
                        <a:spcBef>
                          <a:spcPts val="0"/>
                        </a:spcBef>
                        <a:spcAft>
                          <a:spcPts val="0"/>
                        </a:spcAft>
                      </a:pP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Massachusetts PS (non BPS)</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3,398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57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extLst>
                  <a:ext uri="{0D108BD9-81ED-4DB2-BD59-A6C34878D82A}">
                    <a16:rowId xmlns:a16="http://schemas.microsoft.com/office/drawing/2014/main" val="2696729033"/>
                  </a:ext>
                </a:extLst>
              </a:tr>
              <a:tr h="301752">
                <a:tc vMerge="1">
                  <a:txBody>
                    <a:bodyPr/>
                    <a:lstStyle/>
                    <a:p>
                      <a:endParaRPr lang="en-US"/>
                    </a:p>
                  </a:txBody>
                  <a:tcPr/>
                </a:tc>
                <a:tc>
                  <a:txBody>
                    <a:bodyPr/>
                    <a:lstStyle/>
                    <a:p>
                      <a:pPr marL="0" marR="0">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Boston PS (non Project Accelerate)</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151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extLst>
                  <a:ext uri="{0D108BD9-81ED-4DB2-BD59-A6C34878D82A}">
                    <a16:rowId xmlns:a16="http://schemas.microsoft.com/office/drawing/2014/main" val="1774025362"/>
                  </a:ext>
                </a:extLst>
              </a:tr>
              <a:tr h="492091">
                <a:tc gridSpan="5">
                  <a:txBody>
                    <a:bodyPr/>
                    <a:lstStyle/>
                    <a:p>
                      <a:pPr marL="0" marR="0">
                        <a:spcBef>
                          <a:spcPts val="0"/>
                        </a:spcBef>
                        <a:spcAft>
                          <a:spcPts val="0"/>
                        </a:spcAft>
                      </a:pPr>
                      <a:r>
                        <a:rPr lang="en-US" sz="1400" b="0" i="1" dirty="0">
                          <a:solidFill>
                            <a:schemeClr val="tx1"/>
                          </a:solidFill>
                          <a:effectLst/>
                          <a:latin typeface="Times New Roman" panose="02020603050405020304" pitchFamily="18" charset="0"/>
                          <a:cs typeface="Times New Roman" panose="02020603050405020304" pitchFamily="18" charset="0"/>
                        </a:rPr>
                        <a:t>Table 1: Outcomes – Massachusetts’ data obtained from mass.gov 2016 Department of Elementary and Secondary School website. National data from College Board, 2016.</a:t>
                      </a:r>
                      <a:endParaRPr lang="en-US" sz="1400" b="0" i="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704259988"/>
                  </a:ext>
                </a:extLst>
              </a:tr>
            </a:tbl>
          </a:graphicData>
        </a:graphic>
      </p:graphicFrame>
    </p:spTree>
    <p:extLst>
      <p:ext uri="{BB962C8B-B14F-4D97-AF65-F5344CB8AC3E}">
        <p14:creationId xmlns:p14="http://schemas.microsoft.com/office/powerpoint/2010/main" val="1584195503"/>
      </p:ext>
    </p:extLst>
  </p:cSld>
  <p:clrMapOvr>
    <a:masterClrMapping/>
  </p:clrMapOvr>
  <mc:AlternateContent xmlns:mc="http://schemas.openxmlformats.org/markup-compatibility/2006" xmlns:p14="http://schemas.microsoft.com/office/powerpoint/2010/main">
    <mc:Choice Requires="p14">
      <p:transition spd="slow" p14:dur="2000" advTm="31351"/>
    </mc:Choice>
    <mc:Fallback xmlns="">
      <p:transition spd="slow" advTm="3135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695158" y="5118844"/>
            <a:ext cx="184666" cy="369332"/>
          </a:xfrm>
          <a:prstGeom prst="rect">
            <a:avLst/>
          </a:prstGeom>
          <a:noFill/>
        </p:spPr>
        <p:txBody>
          <a:bodyPr wrap="none" rtlCol="0">
            <a:spAutoFit/>
          </a:bodyPr>
          <a:lstStyle/>
          <a:p>
            <a:endParaRPr lang="en-US" dirty="0"/>
          </a:p>
        </p:txBody>
      </p:sp>
      <p:sp>
        <p:nvSpPr>
          <p:cNvPr id="18" name="TextBox 17"/>
          <p:cNvSpPr txBox="1"/>
          <p:nvPr/>
        </p:nvSpPr>
        <p:spPr>
          <a:xfrm>
            <a:off x="461328" y="1990966"/>
            <a:ext cx="8236584" cy="584775"/>
          </a:xfrm>
          <a:prstGeom prst="rect">
            <a:avLst/>
          </a:prstGeom>
          <a:noFill/>
        </p:spPr>
        <p:txBody>
          <a:bodyPr wrap="square" rtlCol="0">
            <a:spAutoFit/>
          </a:bodyPr>
          <a:lstStyle/>
          <a:p>
            <a:pPr algn="ctr"/>
            <a:r>
              <a:rPr lang="en-US" sz="3200" dirty="0">
                <a:latin typeface="Times New Roman"/>
                <a:cs typeface="Times New Roman"/>
              </a:rPr>
              <a:t>II. A Scalable Solution</a:t>
            </a:r>
            <a:endParaRPr lang="en-US" sz="3200" dirty="0">
              <a:solidFill>
                <a:srgbClr val="C00000"/>
              </a:solidFill>
              <a:latin typeface="Times New Roman"/>
              <a:cs typeface="Times New Roman"/>
            </a:endParaRPr>
          </a:p>
        </p:txBody>
      </p:sp>
      <p:grpSp>
        <p:nvGrpSpPr>
          <p:cNvPr id="9" name="Group 8">
            <a:extLst>
              <a:ext uri="{FF2B5EF4-FFF2-40B4-BE49-F238E27FC236}">
                <a16:creationId xmlns:a16="http://schemas.microsoft.com/office/drawing/2014/main" id="{8CC60060-E401-46F1-A84F-25AB254428AF}"/>
              </a:ext>
            </a:extLst>
          </p:cNvPr>
          <p:cNvGrpSpPr/>
          <p:nvPr/>
        </p:nvGrpSpPr>
        <p:grpSpPr>
          <a:xfrm>
            <a:off x="165386" y="141871"/>
            <a:ext cx="8812354" cy="6591922"/>
            <a:chOff x="165386" y="141871"/>
            <a:chExt cx="8812354" cy="6591922"/>
          </a:xfrm>
        </p:grpSpPr>
        <p:pic>
          <p:nvPicPr>
            <p:cNvPr id="11" name="Picture 10">
              <a:extLst>
                <a:ext uri="{FF2B5EF4-FFF2-40B4-BE49-F238E27FC236}">
                  <a16:creationId xmlns:a16="http://schemas.microsoft.com/office/drawing/2014/main" id="{F95D3B5C-7F62-4FA2-9D4D-12334B336A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15" name="TextBox 14">
              <a:extLst>
                <a:ext uri="{FF2B5EF4-FFF2-40B4-BE49-F238E27FC236}">
                  <a16:creationId xmlns:a16="http://schemas.microsoft.com/office/drawing/2014/main" id="{D3A67D44-58CC-4E11-9156-31E9DFEB7CCC}"/>
                </a:ext>
              </a:extLst>
            </p:cNvPr>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16" name="Picture 15">
              <a:extLst>
                <a:ext uri="{FF2B5EF4-FFF2-40B4-BE49-F238E27FC236}">
                  <a16:creationId xmlns:a16="http://schemas.microsoft.com/office/drawing/2014/main" id="{A37EF77D-30D3-443B-B767-8C3770C52031}"/>
                </a:ext>
              </a:extLst>
            </p:cNvPr>
            <p:cNvPicPr>
              <a:picLocks noChangeAspect="1"/>
            </p:cNvPicPr>
            <p:nvPr/>
          </p:nvPicPr>
          <p:blipFill>
            <a:blip r:embed="rId4"/>
            <a:stretch>
              <a:fillRect/>
            </a:stretch>
          </p:blipFill>
          <p:spPr>
            <a:xfrm>
              <a:off x="738647" y="6202245"/>
              <a:ext cx="3175738" cy="507181"/>
            </a:xfrm>
            <a:prstGeom prst="rect">
              <a:avLst/>
            </a:prstGeom>
          </p:spPr>
        </p:pic>
        <p:pic>
          <p:nvPicPr>
            <p:cNvPr id="17" name="Picture 16">
              <a:extLst>
                <a:ext uri="{FF2B5EF4-FFF2-40B4-BE49-F238E27FC236}">
                  <a16:creationId xmlns:a16="http://schemas.microsoft.com/office/drawing/2014/main" id="{0958F6FD-8375-4AB5-8063-E4C95982E708}"/>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9" name="Group 18">
              <a:extLst>
                <a:ext uri="{FF2B5EF4-FFF2-40B4-BE49-F238E27FC236}">
                  <a16:creationId xmlns:a16="http://schemas.microsoft.com/office/drawing/2014/main" id="{E4A445BE-73BF-4BE5-BF68-76C707494AE8}"/>
                </a:ext>
              </a:extLst>
            </p:cNvPr>
            <p:cNvGrpSpPr/>
            <p:nvPr/>
          </p:nvGrpSpPr>
          <p:grpSpPr>
            <a:xfrm>
              <a:off x="165386" y="141871"/>
              <a:ext cx="8812354" cy="1141073"/>
              <a:chOff x="0" y="38100"/>
              <a:chExt cx="6191250" cy="718490"/>
            </a:xfrm>
          </p:grpSpPr>
          <p:pic>
            <p:nvPicPr>
              <p:cNvPr id="20" name="image1.jpeg">
                <a:extLst>
                  <a:ext uri="{FF2B5EF4-FFF2-40B4-BE49-F238E27FC236}">
                    <a16:creationId xmlns:a16="http://schemas.microsoft.com/office/drawing/2014/main" id="{DAB80954-CFE3-45A7-92AA-69B1EE13FB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21" name="Rectangle 20">
                <a:extLst>
                  <a:ext uri="{FF2B5EF4-FFF2-40B4-BE49-F238E27FC236}">
                    <a16:creationId xmlns:a16="http://schemas.microsoft.com/office/drawing/2014/main" id="{9773FEC6-5246-4A5D-9C46-58826BCB5266}"/>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11">
                <a:extLst>
                  <a:ext uri="{FF2B5EF4-FFF2-40B4-BE49-F238E27FC236}">
                    <a16:creationId xmlns:a16="http://schemas.microsoft.com/office/drawing/2014/main" id="{62146C31-2CD3-4527-92D7-F735FE97E4E7}"/>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23" name="Text Box 12">
                <a:extLst>
                  <a:ext uri="{FF2B5EF4-FFF2-40B4-BE49-F238E27FC236}">
                    <a16:creationId xmlns:a16="http://schemas.microsoft.com/office/drawing/2014/main" id="{E9FC0580-DC83-4B33-BA41-04E982AEB2BB}"/>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B3F1B9CA-5EFE-44CF-AE45-EF5A45283E35}"/>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5" name="TextBox 24">
            <a:extLst>
              <a:ext uri="{FF2B5EF4-FFF2-40B4-BE49-F238E27FC236}">
                <a16:creationId xmlns:a16="http://schemas.microsoft.com/office/drawing/2014/main" id="{9ACEF6C1-D68D-4616-B307-0E1E57661474}"/>
              </a:ext>
            </a:extLst>
          </p:cNvPr>
          <p:cNvSpPr txBox="1"/>
          <p:nvPr/>
        </p:nvSpPr>
        <p:spPr>
          <a:xfrm>
            <a:off x="646783" y="2693269"/>
            <a:ext cx="7849561" cy="2492990"/>
          </a:xfrm>
          <a:prstGeom prst="rect">
            <a:avLst/>
          </a:prstGeom>
          <a:noFill/>
        </p:spPr>
        <p:txBody>
          <a:bodyPr wrap="square" rtlCol="0">
            <a:spAutoFit/>
          </a:bodyPr>
          <a:lstStyle/>
          <a:p>
            <a:pPr algn="ctr"/>
            <a:r>
              <a:rPr lang="en-US" altLang="en-US" sz="2400" b="1" dirty="0">
                <a:latin typeface="Times New Roman" panose="02020603050405020304" pitchFamily="18" charset="0"/>
                <a:cs typeface="Times New Roman" panose="02020603050405020304" pitchFamily="18" charset="0"/>
              </a:rPr>
              <a:t>Closing the Learning Gap</a:t>
            </a:r>
          </a:p>
          <a:p>
            <a:pPr algn="ctr"/>
            <a:endParaRPr lang="en-US" altLang="en-US" sz="12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A National Problem and a Potential Solution</a:t>
            </a:r>
            <a:r>
              <a:rPr lang="en-US" sz="2000" dirty="0">
                <a:latin typeface="Times New Roman" panose="02020603050405020304" pitchFamily="18" charset="0"/>
                <a:cs typeface="Times New Roman" panose="02020603050405020304" pitchFamily="18" charset="0"/>
              </a:rPr>
              <a:t>: Project Accelerate is a National Science Foundation funded </a:t>
            </a:r>
            <a:r>
              <a:rPr lang="en-US" sz="2000" b="1" i="1" dirty="0">
                <a:latin typeface="Times New Roman" panose="02020603050405020304" pitchFamily="18" charset="0"/>
                <a:cs typeface="Times New Roman" panose="02020603050405020304" pitchFamily="18" charset="0"/>
              </a:rPr>
              <a:t>partnership program </a:t>
            </a:r>
            <a:r>
              <a:rPr lang="en-US" sz="2000" dirty="0">
                <a:latin typeface="Times New Roman" panose="02020603050405020304" pitchFamily="18" charset="0"/>
                <a:cs typeface="Times New Roman" panose="02020603050405020304" pitchFamily="18" charset="0"/>
              </a:rPr>
              <a:t>between Boston University and individual high schools. Project Accelerate combines the supportive infrastructures from the students’ traditional school with a highly interactive private </a:t>
            </a:r>
            <a:r>
              <a:rPr lang="en-US" sz="2000" dirty="0" err="1">
                <a:latin typeface="Times New Roman" panose="02020603050405020304" pitchFamily="18" charset="0"/>
                <a:cs typeface="Times New Roman" panose="02020603050405020304" pitchFamily="18" charset="0"/>
              </a:rPr>
              <a:t>edX</a:t>
            </a:r>
            <a:r>
              <a:rPr lang="en-US" sz="2000" dirty="0">
                <a:latin typeface="Times New Roman" panose="02020603050405020304" pitchFamily="18" charset="0"/>
                <a:cs typeface="Times New Roman" panose="02020603050405020304" pitchFamily="18" charset="0"/>
              </a:rPr>
              <a:t> online instructional tool </a:t>
            </a:r>
            <a:r>
              <a:rPr lang="en-US" sz="2000">
                <a:latin typeface="Times New Roman" panose="02020603050405020304" pitchFamily="18" charset="0"/>
                <a:cs typeface="Times New Roman" panose="02020603050405020304" pitchFamily="18" charset="0"/>
              </a:rPr>
              <a:t>to bring </a:t>
            </a:r>
            <a:r>
              <a:rPr lang="en-US" sz="2000" dirty="0">
                <a:latin typeface="Times New Roman" panose="02020603050405020304" pitchFamily="18" charset="0"/>
                <a:cs typeface="Times New Roman" panose="02020603050405020304" pitchFamily="18" charset="0"/>
              </a:rPr>
              <a:t>AP® Physics </a:t>
            </a:r>
            <a:r>
              <a:rPr lang="en-US" sz="2000">
                <a:latin typeface="Times New Roman" panose="02020603050405020304" pitchFamily="18" charset="0"/>
                <a:cs typeface="Times New Roman" panose="02020603050405020304" pitchFamily="18" charset="0"/>
              </a:rPr>
              <a:t>1 to </a:t>
            </a:r>
            <a:r>
              <a:rPr lang="en-US" sz="2000" dirty="0">
                <a:latin typeface="Times New Roman" panose="02020603050405020304" pitchFamily="18" charset="0"/>
                <a:cs typeface="Times New Roman" panose="02020603050405020304" pitchFamily="18" charset="0"/>
              </a:rPr>
              <a:t>schools not offering AP® Physics.</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0905301"/>
      </p:ext>
    </p:extLst>
  </p:cSld>
  <p:clrMapOvr>
    <a:masterClrMapping/>
  </p:clrMapOvr>
  <mc:AlternateContent xmlns:mc="http://schemas.openxmlformats.org/markup-compatibility/2006" xmlns:p14="http://schemas.microsoft.com/office/powerpoint/2010/main">
    <mc:Choice Requires="p14">
      <p:transition spd="slow" p14:dur="2000" advTm="73265"/>
    </mc:Choice>
    <mc:Fallback xmlns="">
      <p:transition spd="slow" advTm="7326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695158" y="5118844"/>
            <a:ext cx="184666" cy="369332"/>
          </a:xfrm>
          <a:prstGeom prst="rect">
            <a:avLst/>
          </a:prstGeom>
          <a:noFill/>
        </p:spPr>
        <p:txBody>
          <a:bodyPr wrap="none" rtlCol="0">
            <a:spAutoFit/>
          </a:bodyPr>
          <a:lstStyle/>
          <a:p>
            <a:endParaRPr lang="en-US" dirty="0"/>
          </a:p>
        </p:txBody>
      </p:sp>
      <p:sp>
        <p:nvSpPr>
          <p:cNvPr id="18" name="TextBox 17"/>
          <p:cNvSpPr txBox="1"/>
          <p:nvPr/>
        </p:nvSpPr>
        <p:spPr>
          <a:xfrm>
            <a:off x="461328" y="1990966"/>
            <a:ext cx="8236584" cy="584775"/>
          </a:xfrm>
          <a:prstGeom prst="rect">
            <a:avLst/>
          </a:prstGeom>
          <a:noFill/>
        </p:spPr>
        <p:txBody>
          <a:bodyPr wrap="square" rtlCol="0">
            <a:spAutoFit/>
          </a:bodyPr>
          <a:lstStyle/>
          <a:p>
            <a:pPr algn="ctr"/>
            <a:r>
              <a:rPr lang="en-US" sz="3200" dirty="0">
                <a:latin typeface="Times New Roman"/>
                <a:cs typeface="Times New Roman"/>
              </a:rPr>
              <a:t>II. A Scalable Solution</a:t>
            </a:r>
            <a:endParaRPr lang="en-US" sz="3200" dirty="0">
              <a:solidFill>
                <a:srgbClr val="C00000"/>
              </a:solidFill>
              <a:latin typeface="Times New Roman"/>
              <a:cs typeface="Times New Roman"/>
            </a:endParaRPr>
          </a:p>
        </p:txBody>
      </p:sp>
      <p:grpSp>
        <p:nvGrpSpPr>
          <p:cNvPr id="9" name="Group 8">
            <a:extLst>
              <a:ext uri="{FF2B5EF4-FFF2-40B4-BE49-F238E27FC236}">
                <a16:creationId xmlns:a16="http://schemas.microsoft.com/office/drawing/2014/main" id="{8CC60060-E401-46F1-A84F-25AB254428AF}"/>
              </a:ext>
            </a:extLst>
          </p:cNvPr>
          <p:cNvGrpSpPr/>
          <p:nvPr/>
        </p:nvGrpSpPr>
        <p:grpSpPr>
          <a:xfrm>
            <a:off x="165386" y="141871"/>
            <a:ext cx="8812354" cy="6591922"/>
            <a:chOff x="165386" y="141871"/>
            <a:chExt cx="8812354" cy="6591922"/>
          </a:xfrm>
        </p:grpSpPr>
        <p:pic>
          <p:nvPicPr>
            <p:cNvPr id="11" name="Picture 10">
              <a:extLst>
                <a:ext uri="{FF2B5EF4-FFF2-40B4-BE49-F238E27FC236}">
                  <a16:creationId xmlns:a16="http://schemas.microsoft.com/office/drawing/2014/main" id="{F95D3B5C-7F62-4FA2-9D4D-12334B336A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15" name="TextBox 14">
              <a:extLst>
                <a:ext uri="{FF2B5EF4-FFF2-40B4-BE49-F238E27FC236}">
                  <a16:creationId xmlns:a16="http://schemas.microsoft.com/office/drawing/2014/main" id="{D3A67D44-58CC-4E11-9156-31E9DFEB7CCC}"/>
                </a:ext>
              </a:extLst>
            </p:cNvPr>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16" name="Picture 15">
              <a:extLst>
                <a:ext uri="{FF2B5EF4-FFF2-40B4-BE49-F238E27FC236}">
                  <a16:creationId xmlns:a16="http://schemas.microsoft.com/office/drawing/2014/main" id="{A37EF77D-30D3-443B-B767-8C3770C52031}"/>
                </a:ext>
              </a:extLst>
            </p:cNvPr>
            <p:cNvPicPr>
              <a:picLocks noChangeAspect="1"/>
            </p:cNvPicPr>
            <p:nvPr/>
          </p:nvPicPr>
          <p:blipFill>
            <a:blip r:embed="rId4"/>
            <a:stretch>
              <a:fillRect/>
            </a:stretch>
          </p:blipFill>
          <p:spPr>
            <a:xfrm>
              <a:off x="738647" y="6202245"/>
              <a:ext cx="3175738" cy="507181"/>
            </a:xfrm>
            <a:prstGeom prst="rect">
              <a:avLst/>
            </a:prstGeom>
          </p:spPr>
        </p:pic>
        <p:pic>
          <p:nvPicPr>
            <p:cNvPr id="17" name="Picture 16">
              <a:extLst>
                <a:ext uri="{FF2B5EF4-FFF2-40B4-BE49-F238E27FC236}">
                  <a16:creationId xmlns:a16="http://schemas.microsoft.com/office/drawing/2014/main" id="{0958F6FD-8375-4AB5-8063-E4C95982E708}"/>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9" name="Group 18">
              <a:extLst>
                <a:ext uri="{FF2B5EF4-FFF2-40B4-BE49-F238E27FC236}">
                  <a16:creationId xmlns:a16="http://schemas.microsoft.com/office/drawing/2014/main" id="{E4A445BE-73BF-4BE5-BF68-76C707494AE8}"/>
                </a:ext>
              </a:extLst>
            </p:cNvPr>
            <p:cNvGrpSpPr/>
            <p:nvPr/>
          </p:nvGrpSpPr>
          <p:grpSpPr>
            <a:xfrm>
              <a:off x="165386" y="141871"/>
              <a:ext cx="8812354" cy="1141073"/>
              <a:chOff x="0" y="38100"/>
              <a:chExt cx="6191250" cy="718490"/>
            </a:xfrm>
          </p:grpSpPr>
          <p:pic>
            <p:nvPicPr>
              <p:cNvPr id="20" name="image1.jpeg">
                <a:extLst>
                  <a:ext uri="{FF2B5EF4-FFF2-40B4-BE49-F238E27FC236}">
                    <a16:creationId xmlns:a16="http://schemas.microsoft.com/office/drawing/2014/main" id="{DAB80954-CFE3-45A7-92AA-69B1EE13FB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21" name="Rectangle 20">
                <a:extLst>
                  <a:ext uri="{FF2B5EF4-FFF2-40B4-BE49-F238E27FC236}">
                    <a16:creationId xmlns:a16="http://schemas.microsoft.com/office/drawing/2014/main" id="{9773FEC6-5246-4A5D-9C46-58826BCB5266}"/>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11">
                <a:extLst>
                  <a:ext uri="{FF2B5EF4-FFF2-40B4-BE49-F238E27FC236}">
                    <a16:creationId xmlns:a16="http://schemas.microsoft.com/office/drawing/2014/main" id="{62146C31-2CD3-4527-92D7-F735FE97E4E7}"/>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23" name="Text Box 12">
                <a:extLst>
                  <a:ext uri="{FF2B5EF4-FFF2-40B4-BE49-F238E27FC236}">
                    <a16:creationId xmlns:a16="http://schemas.microsoft.com/office/drawing/2014/main" id="{E9FC0580-DC83-4B33-BA41-04E982AEB2BB}"/>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B3F1B9CA-5EFE-44CF-AE45-EF5A45283E35}"/>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5" name="TextBox 24">
            <a:extLst>
              <a:ext uri="{FF2B5EF4-FFF2-40B4-BE49-F238E27FC236}">
                <a16:creationId xmlns:a16="http://schemas.microsoft.com/office/drawing/2014/main" id="{9ACEF6C1-D68D-4616-B307-0E1E57661474}"/>
              </a:ext>
            </a:extLst>
          </p:cNvPr>
          <p:cNvSpPr txBox="1"/>
          <p:nvPr/>
        </p:nvSpPr>
        <p:spPr>
          <a:xfrm>
            <a:off x="607766" y="2697286"/>
            <a:ext cx="7981598" cy="2862322"/>
          </a:xfrm>
          <a:prstGeom prst="rect">
            <a:avLst/>
          </a:prstGeom>
          <a:noFill/>
        </p:spPr>
        <p:txBody>
          <a:bodyPr wrap="square" rtlCol="0">
            <a:spAutoFit/>
          </a:bodyPr>
          <a:lstStyle/>
          <a:p>
            <a:pPr algn="ctr"/>
            <a:r>
              <a:rPr lang="en-US" altLang="en-US" sz="2400" b="1" dirty="0">
                <a:latin typeface="Times New Roman" panose="02020603050405020304" pitchFamily="18" charset="0"/>
                <a:cs typeface="Times New Roman" panose="02020603050405020304" pitchFamily="18" charset="0"/>
              </a:rPr>
              <a:t>Four Components to Project Accelerate</a:t>
            </a:r>
          </a:p>
          <a:p>
            <a:pPr algn="ctr"/>
            <a:endParaRPr lang="en-US" altLang="en-US" sz="12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Interactive </a:t>
            </a:r>
            <a:r>
              <a:rPr lang="en-US" sz="2400" dirty="0" err="1">
                <a:latin typeface="Times New Roman" panose="02020603050405020304" pitchFamily="18" charset="0"/>
                <a:cs typeface="Times New Roman" panose="02020603050405020304" pitchFamily="18" charset="0"/>
              </a:rPr>
              <a:t>edX</a:t>
            </a:r>
            <a:r>
              <a:rPr lang="en-US" sz="2400" dirty="0">
                <a:latin typeface="Times New Roman" panose="02020603050405020304" pitchFamily="18" charset="0"/>
                <a:cs typeface="Times New Roman" panose="02020603050405020304" pitchFamily="18" charset="0"/>
              </a:rPr>
              <a:t> Small Private Online Course.</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 School Partner (liaison, in school schedule, etc.).</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University Partner (liaison, progress reports, etc.)</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Optional Hands-on Laboratory Component.</a:t>
            </a:r>
            <a:endParaRPr lang="en-US" altLang="en-US" sz="2400" dirty="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7C2C3692-6E67-4814-8126-8C09CC2DA299}"/>
              </a:ext>
            </a:extLst>
          </p:cNvPr>
          <p:cNvPicPr>
            <a:picLocks noChangeAspect="1"/>
          </p:cNvPicPr>
          <p:nvPr/>
        </p:nvPicPr>
        <p:blipFill>
          <a:blip r:embed="rId7"/>
          <a:stretch>
            <a:fillRect/>
          </a:stretch>
        </p:blipFill>
        <p:spPr>
          <a:xfrm>
            <a:off x="4368201" y="1803296"/>
            <a:ext cx="4023360" cy="3080140"/>
          </a:xfrm>
          <a:prstGeom prst="rect">
            <a:avLst/>
          </a:prstGeom>
          <a:ln w="19050">
            <a:solidFill>
              <a:schemeClr val="tx1"/>
            </a:solidFill>
          </a:ln>
        </p:spPr>
      </p:pic>
      <p:pic>
        <p:nvPicPr>
          <p:cNvPr id="27" name="Picture 26">
            <a:extLst>
              <a:ext uri="{FF2B5EF4-FFF2-40B4-BE49-F238E27FC236}">
                <a16:creationId xmlns:a16="http://schemas.microsoft.com/office/drawing/2014/main" id="{14DCF65A-7782-430E-A913-3291A54C78DD}"/>
              </a:ext>
            </a:extLst>
          </p:cNvPr>
          <p:cNvPicPr>
            <a:picLocks noChangeAspect="1"/>
          </p:cNvPicPr>
          <p:nvPr/>
        </p:nvPicPr>
        <p:blipFill>
          <a:blip r:embed="rId8"/>
          <a:stretch>
            <a:fillRect/>
          </a:stretch>
        </p:blipFill>
        <p:spPr>
          <a:xfrm>
            <a:off x="738647" y="3037262"/>
            <a:ext cx="4007043" cy="3017520"/>
          </a:xfrm>
          <a:prstGeom prst="rect">
            <a:avLst/>
          </a:prstGeom>
          <a:ln w="19050">
            <a:solidFill>
              <a:schemeClr val="tx1"/>
            </a:solidFill>
          </a:ln>
        </p:spPr>
      </p:pic>
    </p:spTree>
    <p:extLst>
      <p:ext uri="{BB962C8B-B14F-4D97-AF65-F5344CB8AC3E}">
        <p14:creationId xmlns:p14="http://schemas.microsoft.com/office/powerpoint/2010/main" val="3319950931"/>
      </p:ext>
    </p:extLst>
  </p:cSld>
  <p:clrMapOvr>
    <a:masterClrMapping/>
  </p:clrMapOvr>
  <mc:AlternateContent xmlns:mc="http://schemas.openxmlformats.org/markup-compatibility/2006" xmlns:p14="http://schemas.microsoft.com/office/powerpoint/2010/main">
    <mc:Choice Requires="p14">
      <p:transition spd="slow" p14:dur="2000" advTm="73265"/>
    </mc:Choice>
    <mc:Fallback xmlns="">
      <p:transition spd="slow" advTm="732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par>
                          <p:cTn id="8" fill="hold">
                            <p:stCondLst>
                              <p:cond delay="2000"/>
                            </p:stCondLst>
                            <p:childTnLst>
                              <p:par>
                                <p:cTn id="9" presetID="10" presetClass="entr" presetSubtype="0" fill="hold" nodeType="afterEffect">
                                  <p:stCondLst>
                                    <p:cond delay="80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66913" y="2710496"/>
            <a:ext cx="7849561" cy="3170099"/>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Measures of Effectiveness of Program</a:t>
            </a:r>
          </a:p>
          <a:p>
            <a:pPr algn="ctr"/>
            <a:r>
              <a:rPr lang="en-US" sz="2000" dirty="0">
                <a:latin typeface="Times New Roman" panose="02020603050405020304" pitchFamily="18" charset="0"/>
                <a:cs typeface="Times New Roman" panose="02020603050405020304" pitchFamily="18" charset="0"/>
              </a:rPr>
              <a:t>College Board AP Physics 1 Test.</a:t>
            </a:r>
          </a:p>
          <a:p>
            <a:pPr algn="ctr"/>
            <a:r>
              <a:rPr lang="en-US" sz="2000" dirty="0">
                <a:latin typeface="Times New Roman" panose="02020603050405020304" pitchFamily="18" charset="0"/>
                <a:cs typeface="Times New Roman" panose="02020603050405020304" pitchFamily="18" charset="0"/>
              </a:rPr>
              <a:t>Force and Motion Conceptual Evaluation.</a:t>
            </a:r>
          </a:p>
          <a:p>
            <a:pPr algn="ctr"/>
            <a:r>
              <a:rPr lang="en-US" sz="2000" dirty="0">
                <a:latin typeface="Times New Roman" panose="02020603050405020304" pitchFamily="18" charset="0"/>
                <a:cs typeface="Times New Roman" panose="02020603050405020304" pitchFamily="18" charset="0"/>
              </a:rPr>
              <a:t>Student Course Performance.</a:t>
            </a:r>
          </a:p>
          <a:p>
            <a:pPr algn="ctr"/>
            <a:r>
              <a:rPr lang="en-US" sz="2000" dirty="0">
                <a:latin typeface="Times New Roman" panose="02020603050405020304" pitchFamily="18" charset="0"/>
                <a:cs typeface="Times New Roman" panose="02020603050405020304" pitchFamily="18" charset="0"/>
              </a:rPr>
              <a:t>Retention and Attendance.</a:t>
            </a:r>
          </a:p>
          <a:p>
            <a:pPr algn="ctr"/>
            <a:r>
              <a:rPr lang="en-US" sz="2000" dirty="0">
                <a:latin typeface="Times New Roman" panose="02020603050405020304" pitchFamily="18" charset="0"/>
                <a:cs typeface="Times New Roman" panose="02020603050405020304" pitchFamily="18" charset="0"/>
              </a:rPr>
              <a:t>Student End of Year Survey.</a:t>
            </a:r>
          </a:p>
          <a:p>
            <a:pPr algn="ctr"/>
            <a:r>
              <a:rPr lang="en-US" sz="2000" dirty="0">
                <a:latin typeface="Times New Roman" panose="02020603050405020304" pitchFamily="18" charset="0"/>
                <a:cs typeface="Times New Roman" panose="02020603050405020304" pitchFamily="18" charset="0"/>
              </a:rPr>
              <a:t>Impact on Student Choices and Success in STEM.</a:t>
            </a:r>
          </a:p>
          <a:p>
            <a:pPr algn="ctr"/>
            <a:endParaRPr lang="en-US" sz="2000" b="1"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Scalability of Program</a:t>
            </a:r>
          </a:p>
          <a:p>
            <a:pPr algn="ctr"/>
            <a:r>
              <a:rPr lang="en-US" sz="2000" dirty="0">
                <a:latin typeface="Times New Roman" panose="02020603050405020304" pitchFamily="18" charset="0"/>
                <a:cs typeface="Times New Roman" panose="02020603050405020304" pitchFamily="18" charset="0"/>
              </a:rPr>
              <a:t>Ability to Replicate at Other Sites.</a:t>
            </a:r>
          </a:p>
        </p:txBody>
      </p:sp>
      <p:grpSp>
        <p:nvGrpSpPr>
          <p:cNvPr id="7" name="Group 6">
            <a:extLst>
              <a:ext uri="{FF2B5EF4-FFF2-40B4-BE49-F238E27FC236}">
                <a16:creationId xmlns:a16="http://schemas.microsoft.com/office/drawing/2014/main" id="{06DECCFA-8F51-43E6-BF1E-06D2C77CC384}"/>
              </a:ext>
            </a:extLst>
          </p:cNvPr>
          <p:cNvGrpSpPr/>
          <p:nvPr/>
        </p:nvGrpSpPr>
        <p:grpSpPr>
          <a:xfrm>
            <a:off x="165386" y="141871"/>
            <a:ext cx="8812354" cy="6591922"/>
            <a:chOff x="165386" y="141871"/>
            <a:chExt cx="8812354" cy="6591922"/>
          </a:xfrm>
        </p:grpSpPr>
        <p:pic>
          <p:nvPicPr>
            <p:cNvPr id="9" name="Picture 8">
              <a:extLst>
                <a:ext uri="{FF2B5EF4-FFF2-40B4-BE49-F238E27FC236}">
                  <a16:creationId xmlns:a16="http://schemas.microsoft.com/office/drawing/2014/main" id="{F9BB7729-8CFB-4666-9548-B8AD2229C5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10" name="TextBox 9">
              <a:extLst>
                <a:ext uri="{FF2B5EF4-FFF2-40B4-BE49-F238E27FC236}">
                  <a16:creationId xmlns:a16="http://schemas.microsoft.com/office/drawing/2014/main" id="{FC8E4E54-79EE-4C25-8954-6D552706252B}"/>
                </a:ext>
              </a:extLst>
            </p:cNvPr>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11" name="Picture 10">
              <a:extLst>
                <a:ext uri="{FF2B5EF4-FFF2-40B4-BE49-F238E27FC236}">
                  <a16:creationId xmlns:a16="http://schemas.microsoft.com/office/drawing/2014/main" id="{3FA2F3DE-2897-41C8-87F9-98DD3E52CF09}"/>
                </a:ext>
              </a:extLst>
            </p:cNvPr>
            <p:cNvPicPr>
              <a:picLocks noChangeAspect="1"/>
            </p:cNvPicPr>
            <p:nvPr/>
          </p:nvPicPr>
          <p:blipFill>
            <a:blip r:embed="rId4"/>
            <a:stretch>
              <a:fillRect/>
            </a:stretch>
          </p:blipFill>
          <p:spPr>
            <a:xfrm>
              <a:off x="738647" y="6202245"/>
              <a:ext cx="3175738" cy="507181"/>
            </a:xfrm>
            <a:prstGeom prst="rect">
              <a:avLst/>
            </a:prstGeom>
          </p:spPr>
        </p:pic>
        <p:pic>
          <p:nvPicPr>
            <p:cNvPr id="12" name="Picture 11">
              <a:extLst>
                <a:ext uri="{FF2B5EF4-FFF2-40B4-BE49-F238E27FC236}">
                  <a16:creationId xmlns:a16="http://schemas.microsoft.com/office/drawing/2014/main" id="{374041F2-6155-43B1-97F0-C6A6CF4B515D}"/>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3" name="Group 12">
              <a:extLst>
                <a:ext uri="{FF2B5EF4-FFF2-40B4-BE49-F238E27FC236}">
                  <a16:creationId xmlns:a16="http://schemas.microsoft.com/office/drawing/2014/main" id="{F6B39954-74A9-4F30-A1DB-C5F62DD86941}"/>
                </a:ext>
              </a:extLst>
            </p:cNvPr>
            <p:cNvGrpSpPr/>
            <p:nvPr/>
          </p:nvGrpSpPr>
          <p:grpSpPr>
            <a:xfrm>
              <a:off x="165386" y="141871"/>
              <a:ext cx="8812354" cy="1141073"/>
              <a:chOff x="0" y="38100"/>
              <a:chExt cx="6191250" cy="718490"/>
            </a:xfrm>
          </p:grpSpPr>
          <p:pic>
            <p:nvPicPr>
              <p:cNvPr id="15" name="image1.jpeg">
                <a:extLst>
                  <a:ext uri="{FF2B5EF4-FFF2-40B4-BE49-F238E27FC236}">
                    <a16:creationId xmlns:a16="http://schemas.microsoft.com/office/drawing/2014/main" id="{B21AF961-FEDB-4B17-BF09-BBB0871D8E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16" name="Rectangle 15">
                <a:extLst>
                  <a:ext uri="{FF2B5EF4-FFF2-40B4-BE49-F238E27FC236}">
                    <a16:creationId xmlns:a16="http://schemas.microsoft.com/office/drawing/2014/main" id="{59145F34-EB83-4645-9A2D-4950A49026D6}"/>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11">
                <a:extLst>
                  <a:ext uri="{FF2B5EF4-FFF2-40B4-BE49-F238E27FC236}">
                    <a16:creationId xmlns:a16="http://schemas.microsoft.com/office/drawing/2014/main" id="{B5E211DF-ED70-46C3-94D0-DA2763962262}"/>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19" name="Text Box 12">
                <a:extLst>
                  <a:ext uri="{FF2B5EF4-FFF2-40B4-BE49-F238E27FC236}">
                    <a16:creationId xmlns:a16="http://schemas.microsoft.com/office/drawing/2014/main" id="{3C016F11-4D87-4AFE-B637-75707645490B}"/>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BBA82AB9-80C6-49C7-B6A1-6B06E1CFC872}"/>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4" name="TextBox 13">
            <a:extLst>
              <a:ext uri="{FF2B5EF4-FFF2-40B4-BE49-F238E27FC236}">
                <a16:creationId xmlns:a16="http://schemas.microsoft.com/office/drawing/2014/main" id="{F3A94462-B898-4E1D-9BA3-C71F3802A2BF}"/>
              </a:ext>
            </a:extLst>
          </p:cNvPr>
          <p:cNvSpPr txBox="1"/>
          <p:nvPr/>
        </p:nvSpPr>
        <p:spPr>
          <a:xfrm>
            <a:off x="461328" y="1990966"/>
            <a:ext cx="8236584" cy="584775"/>
          </a:xfrm>
          <a:prstGeom prst="rect">
            <a:avLst/>
          </a:prstGeom>
          <a:noFill/>
        </p:spPr>
        <p:txBody>
          <a:bodyPr wrap="square" rtlCol="0">
            <a:spAutoFit/>
          </a:bodyPr>
          <a:lstStyle/>
          <a:p>
            <a:pPr algn="ctr"/>
            <a:r>
              <a:rPr lang="en-US" sz="3200" dirty="0">
                <a:latin typeface="Times New Roman"/>
                <a:cs typeface="Times New Roman"/>
              </a:rPr>
              <a:t>III. Research</a:t>
            </a:r>
            <a:endParaRPr lang="en-US" sz="3200" dirty="0">
              <a:solidFill>
                <a:srgbClr val="C00000"/>
              </a:solidFill>
              <a:latin typeface="Times New Roman"/>
              <a:cs typeface="Times New Roman"/>
            </a:endParaRPr>
          </a:p>
        </p:txBody>
      </p:sp>
    </p:spTree>
    <p:extLst>
      <p:ext uri="{BB962C8B-B14F-4D97-AF65-F5344CB8AC3E}">
        <p14:creationId xmlns:p14="http://schemas.microsoft.com/office/powerpoint/2010/main" val="3557753952"/>
      </p:ext>
    </p:extLst>
  </p:cSld>
  <p:clrMapOvr>
    <a:masterClrMapping/>
  </p:clrMapOvr>
  <mc:AlternateContent xmlns:mc="http://schemas.openxmlformats.org/markup-compatibility/2006" xmlns:p14="http://schemas.microsoft.com/office/powerpoint/2010/main">
    <mc:Choice Requires="p14">
      <p:transition spd="slow" p14:dur="2000" advTm="44379"/>
    </mc:Choice>
    <mc:Fallback xmlns="">
      <p:transition spd="slow" advTm="4437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695158" y="5118844"/>
            <a:ext cx="184666" cy="369332"/>
          </a:xfrm>
          <a:prstGeom prst="rect">
            <a:avLst/>
          </a:prstGeom>
          <a:noFill/>
        </p:spPr>
        <p:txBody>
          <a:bodyPr wrap="none" rtlCol="0">
            <a:sp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24914382"/>
              </p:ext>
            </p:extLst>
          </p:nvPr>
        </p:nvGraphicFramePr>
        <p:xfrm>
          <a:off x="1048507" y="3173872"/>
          <a:ext cx="7068799" cy="2999836"/>
        </p:xfrm>
        <a:graphic>
          <a:graphicData uri="http://schemas.openxmlformats.org/drawingml/2006/table">
            <a:tbl>
              <a:tblPr firstRow="1" firstCol="1" bandRow="1">
                <a:tableStyleId>{5C22544A-7EE6-4342-B048-85BDC9FD1C3A}</a:tableStyleId>
              </a:tblPr>
              <a:tblGrid>
                <a:gridCol w="2191999">
                  <a:extLst>
                    <a:ext uri="{9D8B030D-6E8A-4147-A177-3AD203B41FA5}">
                      <a16:colId xmlns:a16="http://schemas.microsoft.com/office/drawing/2014/main" val="2312930889"/>
                    </a:ext>
                  </a:extLst>
                </a:gridCol>
                <a:gridCol w="2390274">
                  <a:extLst>
                    <a:ext uri="{9D8B030D-6E8A-4147-A177-3AD203B41FA5}">
                      <a16:colId xmlns:a16="http://schemas.microsoft.com/office/drawing/2014/main" val="3165804093"/>
                    </a:ext>
                  </a:extLst>
                </a:gridCol>
                <a:gridCol w="802105">
                  <a:extLst>
                    <a:ext uri="{9D8B030D-6E8A-4147-A177-3AD203B41FA5}">
                      <a16:colId xmlns:a16="http://schemas.microsoft.com/office/drawing/2014/main" val="36532818"/>
                    </a:ext>
                  </a:extLst>
                </a:gridCol>
                <a:gridCol w="834189">
                  <a:extLst>
                    <a:ext uri="{9D8B030D-6E8A-4147-A177-3AD203B41FA5}">
                      <a16:colId xmlns:a16="http://schemas.microsoft.com/office/drawing/2014/main" val="743097018"/>
                    </a:ext>
                  </a:extLst>
                </a:gridCol>
                <a:gridCol w="850232">
                  <a:extLst>
                    <a:ext uri="{9D8B030D-6E8A-4147-A177-3AD203B41FA5}">
                      <a16:colId xmlns:a16="http://schemas.microsoft.com/office/drawing/2014/main" val="1300020014"/>
                    </a:ext>
                  </a:extLst>
                </a:gridCol>
              </a:tblGrid>
              <a:tr h="535689">
                <a:tc>
                  <a:txBody>
                    <a:bodyPr/>
                    <a:lstStyle/>
                    <a:p>
                      <a:pPr marL="0" marR="0">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General Group Description</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Specific Group Description</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No. of Students</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Score 1 &amp; 2</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Score 3, 4 &amp; 5</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89202140"/>
                  </a:ext>
                </a:extLst>
              </a:tr>
              <a:tr h="301752">
                <a:tc rowSpan="4">
                  <a:txBody>
                    <a:bodyPr/>
                    <a:lstStyle/>
                    <a:p>
                      <a:pPr marL="0" marR="0">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AP® Physics 1 Students Not Enrolled in Project Accelerate</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400" dirty="0">
                          <a:solidFill>
                            <a:schemeClr val="tx1"/>
                          </a:solidFill>
                          <a:effectLst/>
                          <a:highlight>
                            <a:srgbClr val="FFFF66"/>
                          </a:highlight>
                          <a:latin typeface="Times New Roman" panose="02020603050405020304" pitchFamily="18" charset="0"/>
                          <a:cs typeface="Times New Roman" panose="02020603050405020304" pitchFamily="18" charset="0"/>
                        </a:rPr>
                        <a:t>Nation (white)</a:t>
                      </a:r>
                      <a:endParaRPr lang="en-US" sz="1400" dirty="0">
                        <a:solidFill>
                          <a:schemeClr val="tx1"/>
                        </a:solidFill>
                        <a:effectLst/>
                        <a:highlight>
                          <a:srgbClr val="FFFF66"/>
                        </a:highligh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algn="ctr">
                        <a:spcBef>
                          <a:spcPts val="600"/>
                        </a:spcBef>
                        <a:spcAft>
                          <a:spcPts val="0"/>
                        </a:spcAft>
                      </a:pPr>
                      <a:r>
                        <a:rPr lang="en-US" sz="1400" dirty="0">
                          <a:solidFill>
                            <a:schemeClr val="tx1"/>
                          </a:solidFill>
                          <a:effectLst/>
                          <a:highlight>
                            <a:srgbClr val="FFFF66"/>
                          </a:highlight>
                          <a:latin typeface="Times New Roman" panose="02020603050405020304" pitchFamily="18" charset="0"/>
                          <a:ea typeface="Cambria" panose="02040503050406030204" pitchFamily="18" charset="0"/>
                          <a:cs typeface="Times New Roman" panose="02020603050405020304" pitchFamily="18" charset="0"/>
                        </a:rPr>
                        <a:t>83,702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algn="ctr">
                        <a:spcBef>
                          <a:spcPts val="600"/>
                        </a:spcBef>
                        <a:spcAft>
                          <a:spcPts val="0"/>
                        </a:spcAft>
                      </a:pPr>
                      <a:r>
                        <a:rPr lang="en-US" sz="1400" dirty="0">
                          <a:solidFill>
                            <a:schemeClr val="tx1"/>
                          </a:solidFill>
                          <a:effectLst/>
                          <a:highlight>
                            <a:srgbClr val="FFFF66"/>
                          </a:highlight>
                          <a:latin typeface="Times New Roman" panose="02020603050405020304" pitchFamily="18" charset="0"/>
                          <a:ea typeface="Cambria" panose="02040503050406030204" pitchFamily="18" charset="0"/>
                          <a:cs typeface="Times New Roman" panose="02020603050405020304" pitchFamily="18" charset="0"/>
                        </a:rPr>
                        <a:t>54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1400" kern="1200" dirty="0">
                          <a:solidFill>
                            <a:schemeClr val="tx1"/>
                          </a:solidFill>
                          <a:effectLst/>
                          <a:highlight>
                            <a:srgbClr val="FFFF66"/>
                          </a:highlight>
                          <a:latin typeface="Times New Roman" panose="02020603050405020304" pitchFamily="18" charset="0"/>
                          <a:ea typeface="+mn-ea"/>
                          <a:cs typeface="Times New Roman" panose="02020603050405020304" pitchFamily="18" charset="0"/>
                        </a:rPr>
                        <a:t>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extLst>
                  <a:ext uri="{0D108BD9-81ED-4DB2-BD59-A6C34878D82A}">
                    <a16:rowId xmlns:a16="http://schemas.microsoft.com/office/drawing/2014/main" val="4063665294"/>
                  </a:ext>
                </a:extLst>
              </a:tr>
              <a:tr h="301752">
                <a:tc vMerge="1">
                  <a:txBody>
                    <a:bodyPr/>
                    <a:lstStyle/>
                    <a:p>
                      <a:endParaRPr lang="en-US"/>
                    </a:p>
                  </a:txBody>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400" dirty="0">
                          <a:solidFill>
                            <a:schemeClr val="tx1"/>
                          </a:solidFill>
                          <a:effectLst/>
                          <a:highlight>
                            <a:srgbClr val="FFFF66"/>
                          </a:highlight>
                          <a:latin typeface="Times New Roman" panose="02020603050405020304" pitchFamily="18" charset="0"/>
                          <a:cs typeface="Times New Roman" panose="02020603050405020304" pitchFamily="18" charset="0"/>
                        </a:rPr>
                        <a:t>Nation (black and Hispanic)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algn="ctr">
                        <a:spcBef>
                          <a:spcPts val="600"/>
                        </a:spcBef>
                        <a:spcAft>
                          <a:spcPts val="0"/>
                        </a:spcAft>
                      </a:pPr>
                      <a:r>
                        <a:rPr lang="en-US" sz="1400" dirty="0">
                          <a:solidFill>
                            <a:schemeClr val="tx1"/>
                          </a:solidFill>
                          <a:effectLst/>
                          <a:highlight>
                            <a:srgbClr val="FFFF66"/>
                          </a:highlight>
                          <a:latin typeface="Times New Roman" panose="02020603050405020304" pitchFamily="18" charset="0"/>
                          <a:ea typeface="+mn-ea"/>
                          <a:cs typeface="Times New Roman" panose="02020603050405020304" pitchFamily="18" charset="0"/>
                        </a:rPr>
                        <a:t>39,402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algn="ctr">
                        <a:spcBef>
                          <a:spcPts val="600"/>
                        </a:spcBef>
                        <a:spcAft>
                          <a:spcPts val="0"/>
                        </a:spcAft>
                      </a:pPr>
                      <a:r>
                        <a:rPr lang="en-US" sz="1400" dirty="0">
                          <a:solidFill>
                            <a:schemeClr val="tx1"/>
                          </a:solidFill>
                          <a:effectLst/>
                          <a:highlight>
                            <a:srgbClr val="FFFF66"/>
                          </a:highlight>
                          <a:latin typeface="Times New Roman" panose="02020603050405020304" pitchFamily="18" charset="0"/>
                          <a:cs typeface="Times New Roman" panose="02020603050405020304" pitchFamily="18" charset="0"/>
                        </a:rPr>
                        <a:t> 84</a:t>
                      </a:r>
                      <a:endParaRPr lang="en-US" sz="1400" dirty="0">
                        <a:solidFill>
                          <a:schemeClr val="tx1"/>
                        </a:solidFill>
                        <a:effectLst/>
                        <a:highlight>
                          <a:srgbClr val="FFFF66"/>
                        </a:highligh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tc>
                  <a:txBody>
                    <a:bodyPr/>
                    <a:lstStyle/>
                    <a:p>
                      <a:pPr marL="0" marR="0" algn="ctr">
                        <a:spcBef>
                          <a:spcPts val="600"/>
                        </a:spcBef>
                        <a:spcAft>
                          <a:spcPts val="0"/>
                        </a:spcAft>
                      </a:pPr>
                      <a:r>
                        <a:rPr lang="en-US" sz="1400" kern="1200" dirty="0">
                          <a:solidFill>
                            <a:schemeClr val="tx1"/>
                          </a:solidFill>
                          <a:effectLst/>
                          <a:highlight>
                            <a:srgbClr val="FFFF66"/>
                          </a:highlight>
                          <a:latin typeface="Times New Roman" panose="02020603050405020304" pitchFamily="18" charset="0"/>
                          <a:ea typeface="+mn-ea"/>
                          <a:cs typeface="Times New Roman" panose="02020603050405020304" pitchFamily="18" charset="0"/>
                        </a:rPr>
                        <a:t>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C46"/>
                    </a:solidFill>
                  </a:tcPr>
                </a:tc>
                <a:extLst>
                  <a:ext uri="{0D108BD9-81ED-4DB2-BD59-A6C34878D82A}">
                    <a16:rowId xmlns:a16="http://schemas.microsoft.com/office/drawing/2014/main" val="3813948441"/>
                  </a:ext>
                </a:extLst>
              </a:tr>
              <a:tr h="301752">
                <a:tc vMerge="1">
                  <a:txBody>
                    <a:bodyPr/>
                    <a:lstStyle/>
                    <a:p>
                      <a:pPr marL="0" marR="0">
                        <a:spcBef>
                          <a:spcPts val="0"/>
                        </a:spcBef>
                        <a:spcAft>
                          <a:spcPts val="0"/>
                        </a:spcAft>
                      </a:pP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Massachusetts PS (non BPS)</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3,398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57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extLst>
                  <a:ext uri="{0D108BD9-81ED-4DB2-BD59-A6C34878D82A}">
                    <a16:rowId xmlns:a16="http://schemas.microsoft.com/office/drawing/2014/main" val="2696729033"/>
                  </a:ext>
                </a:extLst>
              </a:tr>
              <a:tr h="301752">
                <a:tc vMerge="1">
                  <a:txBody>
                    <a:bodyPr/>
                    <a:lstStyle/>
                    <a:p>
                      <a:endParaRPr lang="en-US"/>
                    </a:p>
                  </a:txBody>
                  <a:tcPr/>
                </a:tc>
                <a:tc>
                  <a:txBody>
                    <a:bodyPr/>
                    <a:lstStyle/>
                    <a:p>
                      <a:pPr marL="0" marR="0">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Boston PS (non Project Accelerate)</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151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F"/>
                    </a:solidFill>
                  </a:tcPr>
                </a:tc>
                <a:extLst>
                  <a:ext uri="{0D108BD9-81ED-4DB2-BD59-A6C34878D82A}">
                    <a16:rowId xmlns:a16="http://schemas.microsoft.com/office/drawing/2014/main" val="1774025362"/>
                  </a:ext>
                </a:extLst>
              </a:tr>
              <a:tr h="322401">
                <a:tc rowSpan="2">
                  <a:txBody>
                    <a:bodyPr/>
                    <a:lstStyle/>
                    <a:p>
                      <a:pPr marL="0" marR="0">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AP® Physics 1 Students Enrolled in Project Accelerate</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Massachusetts PS (non BPS)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7</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29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extLst>
                  <a:ext uri="{0D108BD9-81ED-4DB2-BD59-A6C34878D82A}">
                    <a16:rowId xmlns:a16="http://schemas.microsoft.com/office/drawing/2014/main" val="707009950"/>
                  </a:ext>
                </a:extLst>
              </a:tr>
              <a:tr h="301752">
                <a:tc vMerge="1">
                  <a:txBody>
                    <a:bodyPr/>
                    <a:lstStyle/>
                    <a:p>
                      <a:endParaRPr lang="en-US"/>
                    </a:p>
                  </a:txBody>
                  <a:tcPr/>
                </a:tc>
                <a:tc>
                  <a:txBody>
                    <a:bodyPr/>
                    <a:lstStyle/>
                    <a:p>
                      <a:pPr marL="0" marR="0">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Boston PS</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14</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rPr>
                        <a:t>86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tc>
                  <a:txBody>
                    <a:bodyPr/>
                    <a:lstStyle/>
                    <a:p>
                      <a:pPr marL="0" marR="0" algn="ctr">
                        <a:spcBef>
                          <a:spcPts val="60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14</a:t>
                      </a:r>
                      <a:endParaRPr lang="en-US" sz="14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E7A7"/>
                    </a:solidFill>
                  </a:tcPr>
                </a:tc>
                <a:extLst>
                  <a:ext uri="{0D108BD9-81ED-4DB2-BD59-A6C34878D82A}">
                    <a16:rowId xmlns:a16="http://schemas.microsoft.com/office/drawing/2014/main" val="3657458641"/>
                  </a:ext>
                </a:extLst>
              </a:tr>
              <a:tr h="492091">
                <a:tc gridSpan="5">
                  <a:txBody>
                    <a:bodyPr/>
                    <a:lstStyle/>
                    <a:p>
                      <a:pPr marL="0" marR="0">
                        <a:spcBef>
                          <a:spcPts val="0"/>
                        </a:spcBef>
                        <a:spcAft>
                          <a:spcPts val="0"/>
                        </a:spcAft>
                      </a:pPr>
                      <a:r>
                        <a:rPr lang="en-US" sz="1400" b="0" i="1" dirty="0">
                          <a:solidFill>
                            <a:schemeClr val="tx1"/>
                          </a:solidFill>
                          <a:effectLst/>
                          <a:latin typeface="Times New Roman" panose="02020603050405020304" pitchFamily="18" charset="0"/>
                          <a:cs typeface="Times New Roman" panose="02020603050405020304" pitchFamily="18" charset="0"/>
                        </a:rPr>
                        <a:t>Table 1: Outcomes – Massachusetts’ data obtained from mass.gov 2016 Department of Elementary and Secondary School website. National data from College Board, 2016.</a:t>
                      </a:r>
                      <a:endParaRPr lang="en-US" sz="1400" b="0" i="1"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704259988"/>
                  </a:ext>
                </a:extLst>
              </a:tr>
            </a:tbl>
          </a:graphicData>
        </a:graphic>
      </p:graphicFrame>
      <p:sp>
        <p:nvSpPr>
          <p:cNvPr id="12" name="TextBox 11"/>
          <p:cNvSpPr txBox="1"/>
          <p:nvPr/>
        </p:nvSpPr>
        <p:spPr>
          <a:xfrm>
            <a:off x="623455" y="1837100"/>
            <a:ext cx="7966364" cy="1292662"/>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Pilot Year 1 - AP Exam Scores</a:t>
            </a:r>
          </a:p>
          <a:p>
            <a:pPr algn="ctr"/>
            <a:r>
              <a:rPr lang="en-US" dirty="0">
                <a:latin typeface="Times New Roman" panose="02020603050405020304" pitchFamily="18" charset="0"/>
                <a:cs typeface="Times New Roman" panose="02020603050405020304" pitchFamily="18" charset="0"/>
              </a:rPr>
              <a:t>Although the sample size was too small to provide statistical significance, preliminary results are very promising. Project Accelerate </a:t>
            </a:r>
            <a:r>
              <a:rPr lang="en-US">
                <a:latin typeface="Times New Roman" panose="02020603050405020304" pitchFamily="18" charset="0"/>
                <a:cs typeface="Times New Roman" panose="02020603050405020304" pitchFamily="18" charset="0"/>
              </a:rPr>
              <a:t>students outperformed </a:t>
            </a:r>
            <a:r>
              <a:rPr lang="en-US" dirty="0">
                <a:latin typeface="Times New Roman" panose="02020603050405020304" pitchFamily="18" charset="0"/>
                <a:cs typeface="Times New Roman" panose="02020603050405020304" pitchFamily="18" charset="0"/>
              </a:rPr>
              <a:t>their peer groups enrolled in traditional AP Physics 1 classrooms. </a:t>
            </a:r>
          </a:p>
        </p:txBody>
      </p:sp>
      <p:grpSp>
        <p:nvGrpSpPr>
          <p:cNvPr id="14" name="Group 13">
            <a:extLst>
              <a:ext uri="{FF2B5EF4-FFF2-40B4-BE49-F238E27FC236}">
                <a16:creationId xmlns:a16="http://schemas.microsoft.com/office/drawing/2014/main" id="{06D254E4-9145-45E4-AFB0-69238CA103A2}"/>
              </a:ext>
            </a:extLst>
          </p:cNvPr>
          <p:cNvGrpSpPr/>
          <p:nvPr/>
        </p:nvGrpSpPr>
        <p:grpSpPr>
          <a:xfrm>
            <a:off x="165386" y="141871"/>
            <a:ext cx="8812354" cy="6591922"/>
            <a:chOff x="165386" y="141871"/>
            <a:chExt cx="8812354" cy="6591922"/>
          </a:xfrm>
        </p:grpSpPr>
        <p:pic>
          <p:nvPicPr>
            <p:cNvPr id="15" name="Picture 14">
              <a:extLst>
                <a:ext uri="{FF2B5EF4-FFF2-40B4-BE49-F238E27FC236}">
                  <a16:creationId xmlns:a16="http://schemas.microsoft.com/office/drawing/2014/main" id="{D7A68A70-F555-46CE-BFAA-E5903CEF6E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16" name="TextBox 15">
              <a:extLst>
                <a:ext uri="{FF2B5EF4-FFF2-40B4-BE49-F238E27FC236}">
                  <a16:creationId xmlns:a16="http://schemas.microsoft.com/office/drawing/2014/main" id="{54E1EF31-F9A2-4D29-89F8-81148E086B5E}"/>
                </a:ext>
              </a:extLst>
            </p:cNvPr>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17" name="Picture 16">
              <a:extLst>
                <a:ext uri="{FF2B5EF4-FFF2-40B4-BE49-F238E27FC236}">
                  <a16:creationId xmlns:a16="http://schemas.microsoft.com/office/drawing/2014/main" id="{BBD98AE0-7980-4ECE-AA04-DBCD47DB4CBA}"/>
                </a:ext>
              </a:extLst>
            </p:cNvPr>
            <p:cNvPicPr>
              <a:picLocks noChangeAspect="1"/>
            </p:cNvPicPr>
            <p:nvPr/>
          </p:nvPicPr>
          <p:blipFill>
            <a:blip r:embed="rId4"/>
            <a:stretch>
              <a:fillRect/>
            </a:stretch>
          </p:blipFill>
          <p:spPr>
            <a:xfrm>
              <a:off x="738647" y="6202245"/>
              <a:ext cx="3175738" cy="507181"/>
            </a:xfrm>
            <a:prstGeom prst="rect">
              <a:avLst/>
            </a:prstGeom>
          </p:spPr>
        </p:pic>
        <p:pic>
          <p:nvPicPr>
            <p:cNvPr id="18" name="Picture 17">
              <a:extLst>
                <a:ext uri="{FF2B5EF4-FFF2-40B4-BE49-F238E27FC236}">
                  <a16:creationId xmlns:a16="http://schemas.microsoft.com/office/drawing/2014/main" id="{DB6E0CC0-4B70-4409-9BB1-0EC1DF5F813C}"/>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9" name="Group 18">
              <a:extLst>
                <a:ext uri="{FF2B5EF4-FFF2-40B4-BE49-F238E27FC236}">
                  <a16:creationId xmlns:a16="http://schemas.microsoft.com/office/drawing/2014/main" id="{680AD94B-436C-44E2-A54A-68462502D982}"/>
                </a:ext>
              </a:extLst>
            </p:cNvPr>
            <p:cNvGrpSpPr/>
            <p:nvPr/>
          </p:nvGrpSpPr>
          <p:grpSpPr>
            <a:xfrm>
              <a:off x="165386" y="141871"/>
              <a:ext cx="8812354" cy="1141073"/>
              <a:chOff x="0" y="38100"/>
              <a:chExt cx="6191250" cy="718490"/>
            </a:xfrm>
          </p:grpSpPr>
          <p:pic>
            <p:nvPicPr>
              <p:cNvPr id="20" name="image1.jpeg">
                <a:extLst>
                  <a:ext uri="{FF2B5EF4-FFF2-40B4-BE49-F238E27FC236}">
                    <a16:creationId xmlns:a16="http://schemas.microsoft.com/office/drawing/2014/main" id="{F4AC8E6A-097F-4BB2-ACCF-FBD8F28E78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21" name="Rectangle 20">
                <a:extLst>
                  <a:ext uri="{FF2B5EF4-FFF2-40B4-BE49-F238E27FC236}">
                    <a16:creationId xmlns:a16="http://schemas.microsoft.com/office/drawing/2014/main" id="{928C553F-9179-443E-86E7-3A84D73B778E}"/>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11">
                <a:extLst>
                  <a:ext uri="{FF2B5EF4-FFF2-40B4-BE49-F238E27FC236}">
                    <a16:creationId xmlns:a16="http://schemas.microsoft.com/office/drawing/2014/main" id="{DEB18617-87E9-4C56-8DE8-8ADD5C332000}"/>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23" name="Text Box 12">
                <a:extLst>
                  <a:ext uri="{FF2B5EF4-FFF2-40B4-BE49-F238E27FC236}">
                    <a16:creationId xmlns:a16="http://schemas.microsoft.com/office/drawing/2014/main" id="{D5B5C883-EB3B-4F32-9EED-1EB573922CD8}"/>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6E208B82-2FE7-489B-B0F3-1AA105CC48AB}"/>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3277338194"/>
      </p:ext>
    </p:extLst>
  </p:cSld>
  <p:clrMapOvr>
    <a:masterClrMapping/>
  </p:clrMapOvr>
  <mc:AlternateContent xmlns:mc="http://schemas.openxmlformats.org/markup-compatibility/2006" xmlns:p14="http://schemas.microsoft.com/office/powerpoint/2010/main">
    <mc:Choice Requires="p14">
      <p:transition spd="slow" p14:dur="2000" advTm="43599"/>
    </mc:Choice>
    <mc:Fallback xmlns="">
      <p:transition spd="slow" advTm="4359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695158" y="5118844"/>
            <a:ext cx="184666" cy="369332"/>
          </a:xfrm>
          <a:prstGeom prst="rect">
            <a:avLst/>
          </a:prstGeom>
          <a:noFill/>
        </p:spPr>
        <p:txBody>
          <a:bodyPr wrap="none" rtlCol="0">
            <a:spAutoFit/>
          </a:bodyPr>
          <a:lstStyle/>
          <a:p>
            <a:endParaRPr lang="en-US" dirty="0"/>
          </a:p>
        </p:txBody>
      </p:sp>
      <p:sp>
        <p:nvSpPr>
          <p:cNvPr id="18" name="TextBox 17"/>
          <p:cNvSpPr txBox="1"/>
          <p:nvPr/>
        </p:nvSpPr>
        <p:spPr>
          <a:xfrm>
            <a:off x="666913" y="2684801"/>
            <a:ext cx="7849561" cy="353943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Course Performance</a:t>
            </a:r>
          </a:p>
          <a:p>
            <a:pPr algn="ctr"/>
            <a:r>
              <a:rPr lang="en-US" sz="2000" dirty="0">
                <a:latin typeface="Times New Roman" panose="02020603050405020304" pitchFamily="18" charset="0"/>
                <a:cs typeface="Times New Roman" panose="02020603050405020304" pitchFamily="18" charset="0"/>
              </a:rPr>
              <a:t>FMCE .53 (paired fractional gain)</a:t>
            </a:r>
          </a:p>
          <a:p>
            <a:pPr algn="ctr"/>
            <a:r>
              <a:rPr lang="en-US" sz="2000" dirty="0">
                <a:latin typeface="Times New Roman" panose="02020603050405020304" pitchFamily="18" charset="0"/>
                <a:cs typeface="Times New Roman" panose="02020603050405020304" pitchFamily="18" charset="0"/>
              </a:rPr>
              <a:t>GPA 3.1 out of 4.0</a:t>
            </a:r>
          </a:p>
          <a:p>
            <a:pPr algn="ctr"/>
            <a:endParaRPr lang="en-US" sz="800"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Retention &amp; Attendance</a:t>
            </a:r>
          </a:p>
          <a:p>
            <a:pPr algn="ctr"/>
            <a:r>
              <a:rPr lang="en-US" sz="2000" dirty="0">
                <a:latin typeface="Times New Roman" panose="02020603050405020304" pitchFamily="18" charset="0"/>
                <a:cs typeface="Times New Roman" panose="02020603050405020304" pitchFamily="18" charset="0"/>
              </a:rPr>
              <a:t>88% Completed the Course.</a:t>
            </a:r>
          </a:p>
          <a:p>
            <a:pPr algn="ctr"/>
            <a:r>
              <a:rPr lang="en-US" sz="2000" dirty="0">
                <a:latin typeface="Times New Roman" panose="02020603050405020304" pitchFamily="18" charset="0"/>
                <a:cs typeface="Times New Roman" panose="02020603050405020304" pitchFamily="18" charset="0"/>
              </a:rPr>
              <a:t>90% Attendance Rate at Laboratory Sessions.</a:t>
            </a:r>
          </a:p>
          <a:p>
            <a:pPr algn="ctr"/>
            <a:endParaRPr lang="en-US" sz="800"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Interest in STEM (Survey Results)</a:t>
            </a:r>
          </a:p>
          <a:p>
            <a:pPr algn="ctr"/>
            <a:r>
              <a:rPr lang="en-US" sz="2000" dirty="0">
                <a:latin typeface="Times New Roman" panose="02020603050405020304" pitchFamily="18" charset="0"/>
                <a:cs typeface="Times New Roman" panose="02020603050405020304" pitchFamily="18" charset="0"/>
              </a:rPr>
              <a:t>8 </a:t>
            </a:r>
            <a:r>
              <a:rPr lang="en-US" sz="2000">
                <a:latin typeface="Times New Roman" panose="02020603050405020304" pitchFamily="18" charset="0"/>
                <a:cs typeface="Times New Roman" panose="02020603050405020304" pitchFamily="18" charset="0"/>
              </a:rPr>
              <a:t>of 14 </a:t>
            </a:r>
            <a:r>
              <a:rPr lang="en-US" sz="2000" dirty="0">
                <a:latin typeface="Times New Roman" panose="02020603050405020304" pitchFamily="18" charset="0"/>
                <a:cs typeface="Times New Roman" panose="02020603050405020304" pitchFamily="18" charset="0"/>
              </a:rPr>
              <a:t>Participated in a Summer STEM Program with 75% Indicating the Course was Either Very Important or Somewhat Important in Decision.</a:t>
            </a:r>
          </a:p>
          <a:p>
            <a:pPr algn="ctr"/>
            <a:r>
              <a:rPr lang="en-US" sz="2000" dirty="0">
                <a:latin typeface="Times New Roman" panose="02020603050405020304" pitchFamily="18" charset="0"/>
                <a:cs typeface="Times New Roman" panose="02020603050405020304" pitchFamily="18" charset="0"/>
              </a:rPr>
              <a:t>52% Much More Likely or Somewhat More Likely to Pursue STEM.</a:t>
            </a:r>
          </a:p>
          <a:p>
            <a:pPr algn="ctr"/>
            <a:endParaRPr lang="en-US" sz="800" dirty="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99C46FD9-BA93-423C-8930-DF2443335345}"/>
              </a:ext>
            </a:extLst>
          </p:cNvPr>
          <p:cNvGrpSpPr/>
          <p:nvPr/>
        </p:nvGrpSpPr>
        <p:grpSpPr>
          <a:xfrm>
            <a:off x="165386" y="141871"/>
            <a:ext cx="8812354" cy="6591922"/>
            <a:chOff x="165386" y="141871"/>
            <a:chExt cx="8812354" cy="6591922"/>
          </a:xfrm>
        </p:grpSpPr>
        <p:pic>
          <p:nvPicPr>
            <p:cNvPr id="10" name="Picture 9">
              <a:extLst>
                <a:ext uri="{FF2B5EF4-FFF2-40B4-BE49-F238E27FC236}">
                  <a16:creationId xmlns:a16="http://schemas.microsoft.com/office/drawing/2014/main" id="{458BBB4A-96F4-45E2-85B9-B4F5A7F65B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66211" y="6095999"/>
              <a:ext cx="1227429" cy="530297"/>
            </a:xfrm>
            <a:prstGeom prst="rect">
              <a:avLst/>
            </a:prstGeom>
            <a:noFill/>
            <a:ln>
              <a:noFill/>
            </a:ln>
          </p:spPr>
        </p:pic>
        <p:sp>
          <p:nvSpPr>
            <p:cNvPr id="11" name="TextBox 10">
              <a:extLst>
                <a:ext uri="{FF2B5EF4-FFF2-40B4-BE49-F238E27FC236}">
                  <a16:creationId xmlns:a16="http://schemas.microsoft.com/office/drawing/2014/main" id="{A5BA15A3-CEA7-47B4-A4CA-ED522B97C522}"/>
                </a:ext>
              </a:extLst>
            </p:cNvPr>
            <p:cNvSpPr txBox="1"/>
            <p:nvPr/>
          </p:nvSpPr>
          <p:spPr>
            <a:xfrm>
              <a:off x="810345" y="1365664"/>
              <a:ext cx="7470301" cy="523220"/>
            </a:xfrm>
            <a:prstGeom prst="rect">
              <a:avLst/>
            </a:prstGeom>
            <a:noFill/>
          </p:spPr>
          <p:txBody>
            <a:bodyPr wrap="square" rtlCol="0">
              <a:spAutoFit/>
            </a:bodyPr>
            <a:lstStyle/>
            <a:p>
              <a:pPr algn="ctr"/>
              <a:r>
                <a:rPr lang="en-US" sz="2800" dirty="0">
                  <a:solidFill>
                    <a:srgbClr val="A30101"/>
                  </a:solidFill>
                  <a:latin typeface="Times New Roman"/>
                  <a:cs typeface="Times New Roman"/>
                </a:rPr>
                <a:t>Project Accelerate – </a:t>
              </a:r>
              <a:r>
                <a:rPr lang="en-US" sz="2800" dirty="0" err="1">
                  <a:solidFill>
                    <a:srgbClr val="A30101"/>
                  </a:solidFill>
                  <a:latin typeface="Times New Roman"/>
                  <a:cs typeface="Times New Roman"/>
                </a:rPr>
                <a:t>edX</a:t>
              </a:r>
              <a:r>
                <a:rPr lang="en-US" sz="2800" dirty="0">
                  <a:solidFill>
                    <a:srgbClr val="A30101"/>
                  </a:solidFill>
                  <a:latin typeface="Times New Roman"/>
                  <a:cs typeface="Times New Roman"/>
                </a:rPr>
                <a:t> AP</a:t>
              </a:r>
              <a:r>
                <a:rPr lang="en-US" sz="2800" dirty="0">
                  <a:solidFill>
                    <a:srgbClr val="C00000"/>
                  </a:solidFill>
                </a:rPr>
                <a:t>®</a:t>
              </a:r>
              <a:r>
                <a:rPr lang="en-US" sz="2800" dirty="0">
                  <a:solidFill>
                    <a:srgbClr val="A30101"/>
                  </a:solidFill>
                  <a:latin typeface="Times New Roman"/>
                  <a:cs typeface="Times New Roman"/>
                </a:rPr>
                <a:t> Physics 1</a:t>
              </a:r>
              <a:endParaRPr lang="en-US" sz="2800" baseline="30000" dirty="0">
                <a:latin typeface="Times New Roman"/>
                <a:cs typeface="Times New Roman"/>
              </a:endParaRPr>
            </a:p>
          </p:txBody>
        </p:sp>
        <p:pic>
          <p:nvPicPr>
            <p:cNvPr id="12" name="Picture 11">
              <a:extLst>
                <a:ext uri="{FF2B5EF4-FFF2-40B4-BE49-F238E27FC236}">
                  <a16:creationId xmlns:a16="http://schemas.microsoft.com/office/drawing/2014/main" id="{BE651AD0-3B19-47B2-A61D-A451F6CAFB45}"/>
                </a:ext>
              </a:extLst>
            </p:cNvPr>
            <p:cNvPicPr>
              <a:picLocks noChangeAspect="1"/>
            </p:cNvPicPr>
            <p:nvPr/>
          </p:nvPicPr>
          <p:blipFill>
            <a:blip r:embed="rId4"/>
            <a:stretch>
              <a:fillRect/>
            </a:stretch>
          </p:blipFill>
          <p:spPr>
            <a:xfrm>
              <a:off x="738647" y="6202245"/>
              <a:ext cx="3175738" cy="507181"/>
            </a:xfrm>
            <a:prstGeom prst="rect">
              <a:avLst/>
            </a:prstGeom>
          </p:spPr>
        </p:pic>
        <p:pic>
          <p:nvPicPr>
            <p:cNvPr id="15" name="Picture 14">
              <a:extLst>
                <a:ext uri="{FF2B5EF4-FFF2-40B4-BE49-F238E27FC236}">
                  <a16:creationId xmlns:a16="http://schemas.microsoft.com/office/drawing/2014/main" id="{B29C67D4-B979-420B-AAFC-2076A69DBBBD}"/>
                </a:ext>
              </a:extLst>
            </p:cNvPr>
            <p:cNvPicPr>
              <a:picLocks noChangeAspect="1"/>
            </p:cNvPicPr>
            <p:nvPr/>
          </p:nvPicPr>
          <p:blipFill>
            <a:blip r:embed="rId5"/>
            <a:stretch>
              <a:fillRect/>
            </a:stretch>
          </p:blipFill>
          <p:spPr>
            <a:xfrm>
              <a:off x="290081" y="6168943"/>
              <a:ext cx="561468" cy="564850"/>
            </a:xfrm>
            <a:prstGeom prst="rect">
              <a:avLst/>
            </a:prstGeom>
          </p:spPr>
        </p:pic>
        <p:grpSp>
          <p:nvGrpSpPr>
            <p:cNvPr id="16" name="Group 15">
              <a:extLst>
                <a:ext uri="{FF2B5EF4-FFF2-40B4-BE49-F238E27FC236}">
                  <a16:creationId xmlns:a16="http://schemas.microsoft.com/office/drawing/2014/main" id="{506CEC9C-D52B-412B-A81C-5877ABA5BF23}"/>
                </a:ext>
              </a:extLst>
            </p:cNvPr>
            <p:cNvGrpSpPr/>
            <p:nvPr/>
          </p:nvGrpSpPr>
          <p:grpSpPr>
            <a:xfrm>
              <a:off x="165386" y="141871"/>
              <a:ext cx="8812354" cy="1141073"/>
              <a:chOff x="0" y="38100"/>
              <a:chExt cx="6191250" cy="718490"/>
            </a:xfrm>
          </p:grpSpPr>
          <p:pic>
            <p:nvPicPr>
              <p:cNvPr id="17" name="image1.jpeg">
                <a:extLst>
                  <a:ext uri="{FF2B5EF4-FFF2-40B4-BE49-F238E27FC236}">
                    <a16:creationId xmlns:a16="http://schemas.microsoft.com/office/drawing/2014/main" id="{4AD4EDD5-55E0-400E-95BD-56354EFB0D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625"/>
                <a:ext cx="6191250" cy="685800"/>
              </a:xfrm>
              <a:prstGeom prst="rect">
                <a:avLst/>
              </a:prstGeom>
              <a:gradFill flip="none" rotWithShape="1">
                <a:gsLst>
                  <a:gs pos="0">
                    <a:schemeClr val="bg1">
                      <a:alpha val="25000"/>
                      <a:lumMod val="89000"/>
                      <a:lumOff val="11000"/>
                    </a:schemeClr>
                  </a:gs>
                  <a:gs pos="58000">
                    <a:schemeClr val="bg1">
                      <a:lumMod val="75000"/>
                    </a:schemeClr>
                  </a:gs>
                  <a:gs pos="83000">
                    <a:schemeClr val="bg1">
                      <a:lumMod val="75000"/>
                    </a:schemeClr>
                  </a:gs>
                  <a:gs pos="100000">
                    <a:schemeClr val="bg1">
                      <a:lumMod val="65000"/>
                    </a:schemeClr>
                  </a:gs>
                </a:gsLst>
                <a:path path="circle">
                  <a:fillToRect l="100000" t="100000"/>
                </a:path>
                <a:tileRect r="-100000" b="-100000"/>
              </a:gradFill>
              <a:ln w="9525">
                <a:solidFill>
                  <a:schemeClr val="bg1">
                    <a:lumMod val="65000"/>
                  </a:schemeClr>
                </a:solidFill>
              </a:ln>
            </p:spPr>
          </p:pic>
          <p:sp>
            <p:nvSpPr>
              <p:cNvPr id="19" name="Rectangle 18">
                <a:extLst>
                  <a:ext uri="{FF2B5EF4-FFF2-40B4-BE49-F238E27FC236}">
                    <a16:creationId xmlns:a16="http://schemas.microsoft.com/office/drawing/2014/main" id="{5C7A3023-0436-4B5E-84B7-D845F80FD634}"/>
                  </a:ext>
                </a:extLst>
              </p:cNvPr>
              <p:cNvSpPr/>
              <p:nvPr/>
            </p:nvSpPr>
            <p:spPr>
              <a:xfrm>
                <a:off x="2952750" y="47625"/>
                <a:ext cx="3238500" cy="685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1">
                <a:extLst>
                  <a:ext uri="{FF2B5EF4-FFF2-40B4-BE49-F238E27FC236}">
                    <a16:creationId xmlns:a16="http://schemas.microsoft.com/office/drawing/2014/main" id="{01F30954-3C4B-4506-990C-AB699DF5B970}"/>
                  </a:ext>
                </a:extLst>
              </p:cNvPr>
              <p:cNvSpPr txBox="1"/>
              <p:nvPr/>
            </p:nvSpPr>
            <p:spPr>
              <a:xfrm>
                <a:off x="3419474" y="77111"/>
                <a:ext cx="2642433" cy="428625"/>
              </a:xfrm>
              <a:prstGeom prst="rect">
                <a:avLst/>
              </a:prstGeom>
              <a:solidFill>
                <a:schemeClr val="lt1"/>
              </a:solid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AP</a:t>
                </a:r>
                <a:r>
                  <a:rPr lang="en-US" sz="4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HYSICS 1</a:t>
                </a:r>
                <a:endParaRPr lang="en-US" sz="3200" dirty="0">
                  <a:effectLst/>
                  <a:ea typeface="Calibri" panose="020F0502020204030204" pitchFamily="34" charset="0"/>
                  <a:cs typeface="Times New Roman" panose="02020603050405020304" pitchFamily="18" charset="0"/>
                </a:endParaRPr>
              </a:p>
            </p:txBody>
          </p:sp>
          <p:sp>
            <p:nvSpPr>
              <p:cNvPr id="21" name="Text Box 12">
                <a:extLst>
                  <a:ext uri="{FF2B5EF4-FFF2-40B4-BE49-F238E27FC236}">
                    <a16:creationId xmlns:a16="http://schemas.microsoft.com/office/drawing/2014/main" id="{ED397775-7BE8-41F7-91FC-F82D5F2BD277}"/>
                  </a:ext>
                </a:extLst>
              </p:cNvPr>
              <p:cNvSpPr txBox="1"/>
              <p:nvPr/>
            </p:nvSpPr>
            <p:spPr>
              <a:xfrm>
                <a:off x="3638550" y="451790"/>
                <a:ext cx="2552700" cy="304800"/>
              </a:xfrm>
              <a:prstGeom prst="rect">
                <a:avLst/>
              </a:prstGeom>
              <a:noFill/>
              <a:ln w="127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REENMAN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dirty="0">
                    <a:effectLst/>
                    <a:latin typeface="Times New Roman" panose="02020603050405020304" pitchFamily="18" charset="0"/>
                    <a:ea typeface="Calibri" panose="020F0502020204030204" pitchFamily="34" charset="0"/>
                    <a:cs typeface="Times New Roman" panose="02020603050405020304" pitchFamily="18" charset="0"/>
                  </a:rPr>
                  <a:t> 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UFFY</a:t>
                </a:r>
                <a:endParaRPr lang="en-US" sz="1400" dirty="0">
                  <a:effectLst/>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44C6D320-A205-4B89-8A13-647D642AC8F3}"/>
                  </a:ext>
                </a:extLst>
              </p:cNvPr>
              <p:cNvSpPr/>
              <p:nvPr/>
            </p:nvSpPr>
            <p:spPr>
              <a:xfrm>
                <a:off x="0" y="38100"/>
                <a:ext cx="6191250" cy="685800"/>
              </a:xfrm>
              <a:prstGeom prst="rect">
                <a:avLst/>
              </a:prstGeom>
              <a:noFill/>
              <a:ln w="12700">
                <a:solidFill>
                  <a:schemeClr val="bg1">
                    <a:lumMod val="6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3" name="TextBox 22">
            <a:extLst>
              <a:ext uri="{FF2B5EF4-FFF2-40B4-BE49-F238E27FC236}">
                <a16:creationId xmlns:a16="http://schemas.microsoft.com/office/drawing/2014/main" id="{EFA9F172-C4DB-4827-8F1F-E82D86CB0C68}"/>
              </a:ext>
            </a:extLst>
          </p:cNvPr>
          <p:cNvSpPr txBox="1"/>
          <p:nvPr/>
        </p:nvSpPr>
        <p:spPr>
          <a:xfrm>
            <a:off x="461328" y="1990966"/>
            <a:ext cx="8236584" cy="584775"/>
          </a:xfrm>
          <a:prstGeom prst="rect">
            <a:avLst/>
          </a:prstGeom>
          <a:noFill/>
        </p:spPr>
        <p:txBody>
          <a:bodyPr wrap="square" rtlCol="0">
            <a:spAutoFit/>
          </a:bodyPr>
          <a:lstStyle/>
          <a:p>
            <a:pPr algn="ctr"/>
            <a:r>
              <a:rPr lang="en-US" sz="3200" dirty="0">
                <a:latin typeface="Times New Roman"/>
                <a:cs typeface="Times New Roman"/>
              </a:rPr>
              <a:t>IV. Pilot Year 1</a:t>
            </a:r>
            <a:endParaRPr lang="en-US" sz="3200" dirty="0">
              <a:solidFill>
                <a:srgbClr val="C00000"/>
              </a:solidFill>
              <a:latin typeface="Times New Roman"/>
              <a:cs typeface="Times New Roman"/>
            </a:endParaRPr>
          </a:p>
        </p:txBody>
      </p:sp>
    </p:spTree>
    <p:extLst>
      <p:ext uri="{BB962C8B-B14F-4D97-AF65-F5344CB8AC3E}">
        <p14:creationId xmlns:p14="http://schemas.microsoft.com/office/powerpoint/2010/main" val="3446355040"/>
      </p:ext>
    </p:extLst>
  </p:cSld>
  <p:clrMapOvr>
    <a:masterClrMapping/>
  </p:clrMapOvr>
  <mc:AlternateContent xmlns:mc="http://schemas.openxmlformats.org/markup-compatibility/2006" xmlns:p14="http://schemas.microsoft.com/office/powerpoint/2010/main">
    <mc:Choice Requires="p14">
      <p:transition spd="slow" p14:dur="2000" advTm="50641"/>
    </mc:Choice>
    <mc:Fallback xmlns="">
      <p:transition spd="slow" advTm="50641"/>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5865</TotalTime>
  <Words>2536</Words>
  <Application>Microsoft Office PowerPoint</Application>
  <PresentationFormat>On-screen Show (4:3)</PresentationFormat>
  <Paragraphs>255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2nd Home 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Greenman</dc:creator>
  <cp:lastModifiedBy>markdgreenman</cp:lastModifiedBy>
  <cp:revision>653</cp:revision>
  <cp:lastPrinted>2016-07-07T16:36:09Z</cp:lastPrinted>
  <dcterms:created xsi:type="dcterms:W3CDTF">2011-02-04T22:49:26Z</dcterms:created>
  <dcterms:modified xsi:type="dcterms:W3CDTF">2017-07-28T20:52:31Z</dcterms:modified>
</cp:coreProperties>
</file>